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31"/>
  </p:notesMasterIdLst>
  <p:handoutMasterIdLst>
    <p:handoutMasterId r:id="rId32"/>
  </p:handoutMasterIdLst>
  <p:sldIdLst>
    <p:sldId id="653" r:id="rId2"/>
    <p:sldId id="614" r:id="rId3"/>
    <p:sldId id="623" r:id="rId4"/>
    <p:sldId id="631" r:id="rId5"/>
    <p:sldId id="637" r:id="rId6"/>
    <p:sldId id="636" r:id="rId7"/>
    <p:sldId id="632" r:id="rId8"/>
    <p:sldId id="633" r:id="rId9"/>
    <p:sldId id="615" r:id="rId10"/>
    <p:sldId id="634" r:id="rId11"/>
    <p:sldId id="635" r:id="rId12"/>
    <p:sldId id="638" r:id="rId13"/>
    <p:sldId id="639" r:id="rId14"/>
    <p:sldId id="640" r:id="rId15"/>
    <p:sldId id="641" r:id="rId16"/>
    <p:sldId id="643" r:id="rId17"/>
    <p:sldId id="642" r:id="rId18"/>
    <p:sldId id="612" r:id="rId19"/>
    <p:sldId id="645" r:id="rId20"/>
    <p:sldId id="654" r:id="rId21"/>
    <p:sldId id="646" r:id="rId22"/>
    <p:sldId id="644" r:id="rId23"/>
    <p:sldId id="655" r:id="rId24"/>
    <p:sldId id="656" r:id="rId25"/>
    <p:sldId id="648" r:id="rId26"/>
    <p:sldId id="647" r:id="rId27"/>
    <p:sldId id="649" r:id="rId28"/>
    <p:sldId id="650" r:id="rId29"/>
    <p:sldId id="651" r:id="rId30"/>
  </p:sldIdLst>
  <p:sldSz cx="9144000" cy="6858000" type="screen4x3"/>
  <p:notesSz cx="6797675" cy="9926638"/>
  <p:defaultTextStyle>
    <a:defPPr>
      <a:defRPr lang="en-GB"/>
    </a:defPPr>
    <a:lvl1pPr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1pPr>
    <a:lvl2pPr marL="4572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2pPr>
    <a:lvl3pPr marL="9144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3pPr>
    <a:lvl4pPr marL="13716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4pPr>
    <a:lvl5pPr marL="18288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5pPr>
    <a:lvl6pPr marL="2286000" algn="l" defTabSz="914400" rtl="0" eaLnBrk="1" latinLnBrk="0" hangingPunct="1">
      <a:defRPr sz="2000" b="1" kern="1200">
        <a:solidFill>
          <a:schemeClr val="tx2"/>
        </a:solidFill>
        <a:latin typeface="Futurist" charset="0"/>
        <a:ea typeface="ＭＳ Ｐゴシック" pitchFamily="34" charset="-128"/>
        <a:cs typeface="+mn-cs"/>
      </a:defRPr>
    </a:lvl6pPr>
    <a:lvl7pPr marL="2743200" algn="l" defTabSz="914400" rtl="0" eaLnBrk="1" latinLnBrk="0" hangingPunct="1">
      <a:defRPr sz="2000" b="1" kern="1200">
        <a:solidFill>
          <a:schemeClr val="tx2"/>
        </a:solidFill>
        <a:latin typeface="Futurist" charset="0"/>
        <a:ea typeface="ＭＳ Ｐゴシック" pitchFamily="34" charset="-128"/>
        <a:cs typeface="+mn-cs"/>
      </a:defRPr>
    </a:lvl7pPr>
    <a:lvl8pPr marL="3200400" algn="l" defTabSz="914400" rtl="0" eaLnBrk="1" latinLnBrk="0" hangingPunct="1">
      <a:defRPr sz="2000" b="1" kern="1200">
        <a:solidFill>
          <a:schemeClr val="tx2"/>
        </a:solidFill>
        <a:latin typeface="Futurist" charset="0"/>
        <a:ea typeface="ＭＳ Ｐゴシック" pitchFamily="34" charset="-128"/>
        <a:cs typeface="+mn-cs"/>
      </a:defRPr>
    </a:lvl8pPr>
    <a:lvl9pPr marL="3657600" algn="l" defTabSz="914400" rtl="0" eaLnBrk="1" latinLnBrk="0" hangingPunct="1">
      <a:defRPr sz="2000" b="1" kern="1200">
        <a:solidFill>
          <a:schemeClr val="tx2"/>
        </a:solidFill>
        <a:latin typeface="Futurist" charset="0"/>
        <a:ea typeface="ＭＳ Ｐゴシック" pitchFamily="34" charset="-128"/>
        <a:cs typeface="+mn-cs"/>
      </a:defRPr>
    </a:lvl9pPr>
  </p:defaultTextStyle>
  <p:extLst>
    <p:ext uri="{EFAFB233-063F-42B5-8137-9DF3F51BA10A}">
      <p15:sldGuideLst xmlns:p15="http://schemas.microsoft.com/office/powerpoint/2012/main">
        <p15:guide id="1" orient="horz" pos="1056">
          <p15:clr>
            <a:srgbClr val="A4A3A4"/>
          </p15:clr>
        </p15:guide>
        <p15:guide id="2" pos="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8921" autoAdjust="0"/>
  </p:normalViewPr>
  <p:slideViewPr>
    <p:cSldViewPr snapToGrid="0">
      <p:cViewPr varScale="1">
        <p:scale>
          <a:sx n="59" d="100"/>
          <a:sy n="59" d="100"/>
        </p:scale>
        <p:origin x="852" y="72"/>
      </p:cViewPr>
      <p:guideLst>
        <p:guide orient="horz" pos="1056"/>
        <p:guide pos="6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3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07851356709907"/>
          <c:y val="3.8922300660693278E-2"/>
          <c:w val="0.78678962971355204"/>
          <c:h val="0.78577133677255862"/>
        </c:manualLayout>
      </c:layout>
      <c:scatterChart>
        <c:scatterStyle val="lineMarker"/>
        <c:varyColors val="0"/>
        <c:ser>
          <c:idx val="0"/>
          <c:order val="0"/>
          <c:tx>
            <c:strRef>
              <c:f>Sheet1!$P$9</c:f>
              <c:strCache>
                <c:ptCount val="1"/>
                <c:pt idx="0">
                  <c:v>Overal plain</c:v>
                </c:pt>
              </c:strCache>
            </c:strRef>
          </c:tx>
          <c:spPr>
            <a:ln w="38100">
              <a:solidFill>
                <a:schemeClr val="accent1"/>
              </a:solidFill>
            </a:ln>
          </c:spPr>
          <c:marker>
            <c:symbol val="none"/>
          </c:marker>
          <c:xVal>
            <c:numRef>
              <c:f>Sheet1!$J$10:$J$27</c:f>
              <c:numCache>
                <c:formatCode>General</c:formatCode>
                <c:ptCount val="18"/>
                <c:pt idx="0">
                  <c:v>10</c:v>
                </c:pt>
                <c:pt idx="1">
                  <c:v>15</c:v>
                </c:pt>
                <c:pt idx="2">
                  <c:v>22.5</c:v>
                </c:pt>
                <c:pt idx="3">
                  <c:v>33.75</c:v>
                </c:pt>
                <c:pt idx="4">
                  <c:v>50.625</c:v>
                </c:pt>
                <c:pt idx="5">
                  <c:v>75.9375</c:v>
                </c:pt>
                <c:pt idx="6">
                  <c:v>113.90625</c:v>
                </c:pt>
                <c:pt idx="7">
                  <c:v>170.859375</c:v>
                </c:pt>
                <c:pt idx="8">
                  <c:v>256.2890625</c:v>
                </c:pt>
                <c:pt idx="9">
                  <c:v>384.43359375</c:v>
                </c:pt>
                <c:pt idx="10">
                  <c:v>576.650390625</c:v>
                </c:pt>
                <c:pt idx="11">
                  <c:v>864.9755859375</c:v>
                </c:pt>
                <c:pt idx="12">
                  <c:v>1297.46337890625</c:v>
                </c:pt>
                <c:pt idx="13">
                  <c:v>1946.195068359375</c:v>
                </c:pt>
                <c:pt idx="14">
                  <c:v>2919.2926025390625</c:v>
                </c:pt>
                <c:pt idx="15">
                  <c:v>4378.9389038085937</c:v>
                </c:pt>
                <c:pt idx="16">
                  <c:v>6568.4083557128906</c:v>
                </c:pt>
                <c:pt idx="17">
                  <c:v>9852.6125335693359</c:v>
                </c:pt>
              </c:numCache>
            </c:numRef>
          </c:xVal>
          <c:yVal>
            <c:numRef>
              <c:f>Sheet1!$P$10:$P$27</c:f>
              <c:numCache>
                <c:formatCode>General</c:formatCode>
                <c:ptCount val="18"/>
                <c:pt idx="0">
                  <c:v>9.5162569389373513</c:v>
                </c:pt>
                <c:pt idx="1">
                  <c:v>13.937282229965158</c:v>
                </c:pt>
                <c:pt idx="2">
                  <c:v>20.190689848569825</c:v>
                </c:pt>
                <c:pt idx="3">
                  <c:v>28.807682048546276</c:v>
                </c:pt>
                <c:pt idx="4">
                  <c:v>40.263452218217971</c:v>
                </c:pt>
                <c:pt idx="5">
                  <c:v>54.788343385378496</c:v>
                </c:pt>
                <c:pt idx="6">
                  <c:v>72.137149642530233</c:v>
                </c:pt>
                <c:pt idx="7">
                  <c:v>91.440278460107237</c:v>
                </c:pt>
                <c:pt idx="8">
                  <c:v>111.29440601848121</c:v>
                </c:pt>
                <c:pt idx="9">
                  <c:v>130.13102024557824</c:v>
                </c:pt>
                <c:pt idx="10">
                  <c:v>146.68162902581753</c:v>
                </c:pt>
                <c:pt idx="11">
                  <c:v>160.27091354836898</c:v>
                </c:pt>
                <c:pt idx="12">
                  <c:v>170.82138448665165</c:v>
                </c:pt>
                <c:pt idx="13">
                  <c:v>178.66214932014697</c:v>
                </c:pt>
                <c:pt idx="14">
                  <c:v>184.3018308644431</c:v>
                </c:pt>
                <c:pt idx="15">
                  <c:v>188.2636742017026</c:v>
                </c:pt>
                <c:pt idx="16">
                  <c:v>191.91299181015836</c:v>
                </c:pt>
                <c:pt idx="17">
                  <c:v>194.73019514246911</c:v>
                </c:pt>
              </c:numCache>
            </c:numRef>
          </c:yVal>
          <c:smooth val="0"/>
        </c:ser>
        <c:ser>
          <c:idx val="1"/>
          <c:order val="1"/>
          <c:tx>
            <c:strRef>
              <c:f>Sheet1!$R$9</c:f>
              <c:strCache>
                <c:ptCount val="1"/>
                <c:pt idx="0">
                  <c:v>Overal hiTRAN</c:v>
                </c:pt>
              </c:strCache>
            </c:strRef>
          </c:tx>
          <c:spPr>
            <a:ln w="63500">
              <a:solidFill>
                <a:srgbClr val="C00000"/>
              </a:solidFill>
            </a:ln>
          </c:spPr>
          <c:marker>
            <c:symbol val="none"/>
          </c:marker>
          <c:xVal>
            <c:numRef>
              <c:f>Sheet1!$J$10:$J$27</c:f>
              <c:numCache>
                <c:formatCode>General</c:formatCode>
                <c:ptCount val="18"/>
                <c:pt idx="0">
                  <c:v>10</c:v>
                </c:pt>
                <c:pt idx="1">
                  <c:v>15</c:v>
                </c:pt>
                <c:pt idx="2">
                  <c:v>22.5</c:v>
                </c:pt>
                <c:pt idx="3">
                  <c:v>33.75</c:v>
                </c:pt>
                <c:pt idx="4">
                  <c:v>50.625</c:v>
                </c:pt>
                <c:pt idx="5">
                  <c:v>75.9375</c:v>
                </c:pt>
                <c:pt idx="6">
                  <c:v>113.90625</c:v>
                </c:pt>
                <c:pt idx="7">
                  <c:v>170.859375</c:v>
                </c:pt>
                <c:pt idx="8">
                  <c:v>256.2890625</c:v>
                </c:pt>
                <c:pt idx="9">
                  <c:v>384.43359375</c:v>
                </c:pt>
                <c:pt idx="10">
                  <c:v>576.650390625</c:v>
                </c:pt>
                <c:pt idx="11">
                  <c:v>864.9755859375</c:v>
                </c:pt>
                <c:pt idx="12">
                  <c:v>1297.46337890625</c:v>
                </c:pt>
                <c:pt idx="13">
                  <c:v>1946.195068359375</c:v>
                </c:pt>
                <c:pt idx="14">
                  <c:v>2919.2926025390625</c:v>
                </c:pt>
                <c:pt idx="15">
                  <c:v>4378.9389038085937</c:v>
                </c:pt>
                <c:pt idx="16">
                  <c:v>6568.4083557128906</c:v>
                </c:pt>
                <c:pt idx="17">
                  <c:v>9852.6125335693359</c:v>
                </c:pt>
              </c:numCache>
            </c:numRef>
          </c:xVal>
          <c:yVal>
            <c:numRef>
              <c:f>Sheet1!$R$10:$R$27</c:f>
              <c:numCache>
                <c:formatCode>General</c:formatCode>
                <c:ptCount val="18"/>
                <c:pt idx="0">
                  <c:v>9.8928276999175591</c:v>
                </c:pt>
                <c:pt idx="1">
                  <c:v>14.760147601476014</c:v>
                </c:pt>
                <c:pt idx="2">
                  <c:v>21.964612568639414</c:v>
                </c:pt>
                <c:pt idx="3">
                  <c:v>32.559541754597525</c:v>
                </c:pt>
                <c:pt idx="4">
                  <c:v>47.992889942230782</c:v>
                </c:pt>
                <c:pt idx="5">
                  <c:v>70.16530715368512</c:v>
                </c:pt>
                <c:pt idx="6">
                  <c:v>101.39434611773704</c:v>
                </c:pt>
                <c:pt idx="7">
                  <c:v>144.17324521647413</c:v>
                </c:pt>
                <c:pt idx="8">
                  <c:v>200.59466028693507</c:v>
                </c:pt>
                <c:pt idx="9">
                  <c:v>271.40261916006244</c:v>
                </c:pt>
                <c:pt idx="10">
                  <c:v>354.92630120559778</c:v>
                </c:pt>
                <c:pt idx="11">
                  <c:v>446.54113812571802</c:v>
                </c:pt>
                <c:pt idx="12">
                  <c:v>539.35454471874971</c:v>
                </c:pt>
                <c:pt idx="13">
                  <c:v>626.11274245540221</c:v>
                </c:pt>
                <c:pt idx="14">
                  <c:v>701.32026999172535</c:v>
                </c:pt>
                <c:pt idx="15">
                  <c:v>762.36993280419142</c:v>
                </c:pt>
                <c:pt idx="16">
                  <c:v>812.61493734288229</c:v>
                </c:pt>
                <c:pt idx="17">
                  <c:v>851.12585016917831</c:v>
                </c:pt>
              </c:numCache>
            </c:numRef>
          </c:yVal>
          <c:smooth val="0"/>
        </c:ser>
        <c:dLbls>
          <c:showLegendKey val="0"/>
          <c:showVal val="0"/>
          <c:showCatName val="0"/>
          <c:showSerName val="0"/>
          <c:showPercent val="0"/>
          <c:showBubbleSize val="0"/>
        </c:dLbls>
        <c:axId val="223595488"/>
        <c:axId val="223597448"/>
      </c:scatterChart>
      <c:valAx>
        <c:axId val="223595488"/>
        <c:scaling>
          <c:logBase val="10"/>
          <c:orientation val="minMax"/>
          <c:max val="10000"/>
          <c:min val="10"/>
        </c:scaling>
        <c:delete val="0"/>
        <c:axPos val="b"/>
        <c:title>
          <c:tx>
            <c:rich>
              <a:bodyPr/>
              <a:lstStyle/>
              <a:p>
                <a:pPr>
                  <a:defRPr sz="1600"/>
                </a:pPr>
                <a:r>
                  <a:rPr lang="en-US" sz="1600" dirty="0"/>
                  <a:t>Shell side heat transfer coefficient [W/m</a:t>
                </a:r>
                <a:r>
                  <a:rPr lang="en-US" sz="1600" baseline="30000" dirty="0"/>
                  <a:t>2</a:t>
                </a:r>
                <a:r>
                  <a:rPr lang="en-US" sz="1600" dirty="0"/>
                  <a:t>K]</a:t>
                </a:r>
              </a:p>
            </c:rich>
          </c:tx>
          <c:layout/>
          <c:overlay val="0"/>
        </c:title>
        <c:numFmt formatCode="General" sourceLinked="1"/>
        <c:majorTickMark val="out"/>
        <c:minorTickMark val="in"/>
        <c:tickLblPos val="nextTo"/>
        <c:txPr>
          <a:bodyPr/>
          <a:lstStyle/>
          <a:p>
            <a:pPr>
              <a:defRPr sz="1400"/>
            </a:pPr>
            <a:endParaRPr lang="ja-JP"/>
          </a:p>
        </c:txPr>
        <c:crossAx val="223597448"/>
        <c:crosses val="autoZero"/>
        <c:crossBetween val="midCat"/>
      </c:valAx>
      <c:valAx>
        <c:axId val="223597448"/>
        <c:scaling>
          <c:orientation val="minMax"/>
        </c:scaling>
        <c:delete val="0"/>
        <c:axPos val="l"/>
        <c:majorGridlines/>
        <c:title>
          <c:tx>
            <c:rich>
              <a:bodyPr rot="-5400000" vert="horz"/>
              <a:lstStyle/>
              <a:p>
                <a:pPr>
                  <a:defRPr sz="1600"/>
                </a:pPr>
                <a:r>
                  <a:rPr lang="en-US" sz="1600" b="1" dirty="0" smtClean="0"/>
                  <a:t>Overall </a:t>
                </a:r>
                <a:r>
                  <a:rPr lang="en-US" sz="1600" b="1" dirty="0"/>
                  <a:t>heat transfer coefficient </a:t>
                </a:r>
                <a:r>
                  <a:rPr lang="en-US" sz="1600" dirty="0"/>
                  <a:t>[W/m</a:t>
                </a:r>
                <a:r>
                  <a:rPr lang="en-US" sz="1600" baseline="30000" dirty="0"/>
                  <a:t>2</a:t>
                </a:r>
                <a:r>
                  <a:rPr lang="en-US" sz="1600" dirty="0"/>
                  <a:t>K]</a:t>
                </a:r>
              </a:p>
            </c:rich>
          </c:tx>
          <c:layout/>
          <c:overlay val="0"/>
        </c:title>
        <c:numFmt formatCode="General" sourceLinked="1"/>
        <c:majorTickMark val="out"/>
        <c:minorTickMark val="none"/>
        <c:tickLblPos val="nextTo"/>
        <c:txPr>
          <a:bodyPr/>
          <a:lstStyle/>
          <a:p>
            <a:pPr>
              <a:defRPr sz="1400"/>
            </a:pPr>
            <a:endParaRPr lang="ja-JP"/>
          </a:p>
        </c:txPr>
        <c:crossAx val="223595488"/>
        <c:crosses val="autoZero"/>
        <c:crossBetween val="midCat"/>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E4940-4620-4B8B-A2A4-B93229A023D8}"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A0B31821-2508-4508-A798-1F4177386F60}">
      <dgm:prSet custT="1"/>
      <dgm:spPr/>
      <dgm:t>
        <a:bodyPr/>
        <a:lstStyle/>
        <a:p>
          <a:pPr rtl="0"/>
          <a:r>
            <a:rPr lang="ja-JP" altLang="en-US" sz="6000" dirty="0" smtClean="0"/>
            <a:t>２相流への応用例</a:t>
          </a:r>
          <a:endParaRPr lang="en-GB" sz="6000" dirty="0"/>
        </a:p>
      </dgm:t>
    </dgm:pt>
    <dgm:pt modelId="{A173A732-AE74-449E-B1D0-BD9C2AF623A4}" type="parTrans" cxnId="{DEE29958-8192-46CF-9123-98681E943011}">
      <dgm:prSet/>
      <dgm:spPr/>
      <dgm:t>
        <a:bodyPr/>
        <a:lstStyle/>
        <a:p>
          <a:endParaRPr lang="en-GB"/>
        </a:p>
      </dgm:t>
    </dgm:pt>
    <dgm:pt modelId="{8138A9C5-D644-4117-A3F6-573EAA4E5FD8}" type="sibTrans" cxnId="{DEE29958-8192-46CF-9123-98681E943011}">
      <dgm:prSet/>
      <dgm:spPr/>
      <dgm:t>
        <a:bodyPr/>
        <a:lstStyle/>
        <a:p>
          <a:endParaRPr lang="en-GB"/>
        </a:p>
      </dgm:t>
    </dgm:pt>
    <dgm:pt modelId="{2ACA50C2-CBBF-4816-A86C-17BC53D8CA95}" type="pres">
      <dgm:prSet presAssocID="{5DDE4940-4620-4B8B-A2A4-B93229A023D8}" presName="Name0" presStyleCnt="0">
        <dgm:presLayoutVars>
          <dgm:dir/>
          <dgm:resizeHandles val="exact"/>
        </dgm:presLayoutVars>
      </dgm:prSet>
      <dgm:spPr/>
      <dgm:t>
        <a:bodyPr/>
        <a:lstStyle/>
        <a:p>
          <a:endParaRPr lang="en-GB"/>
        </a:p>
      </dgm:t>
    </dgm:pt>
    <dgm:pt modelId="{6BCB9E84-C3A7-4019-8C14-4148EF1DB0A7}" type="pres">
      <dgm:prSet presAssocID="{5DDE4940-4620-4B8B-A2A4-B93229A023D8}" presName="fgShape" presStyleLbl="fgShp" presStyleIdx="0" presStyleCnt="1"/>
      <dgm:spPr/>
    </dgm:pt>
    <dgm:pt modelId="{A6E6F2F1-2A7E-4300-BC00-B17CD9D53E65}" type="pres">
      <dgm:prSet presAssocID="{5DDE4940-4620-4B8B-A2A4-B93229A023D8}" presName="linComp" presStyleCnt="0"/>
      <dgm:spPr/>
    </dgm:pt>
    <dgm:pt modelId="{4D096FB5-E0CF-489C-BED5-292BF5B3CA42}" type="pres">
      <dgm:prSet presAssocID="{A0B31821-2508-4508-A798-1F4177386F60}" presName="compNode" presStyleCnt="0"/>
      <dgm:spPr/>
    </dgm:pt>
    <dgm:pt modelId="{B28220C7-7C7E-49D8-96E8-529A153AD00F}" type="pres">
      <dgm:prSet presAssocID="{A0B31821-2508-4508-A798-1F4177386F60}" presName="bkgdShape" presStyleLbl="node1" presStyleIdx="0" presStyleCnt="1"/>
      <dgm:spPr/>
      <dgm:t>
        <a:bodyPr/>
        <a:lstStyle/>
        <a:p>
          <a:endParaRPr lang="en-GB"/>
        </a:p>
      </dgm:t>
    </dgm:pt>
    <dgm:pt modelId="{EC777461-E542-4B3B-8576-4319FF93496D}" type="pres">
      <dgm:prSet presAssocID="{A0B31821-2508-4508-A798-1F4177386F60}" presName="nodeTx" presStyleLbl="node1" presStyleIdx="0" presStyleCnt="1">
        <dgm:presLayoutVars>
          <dgm:bulletEnabled val="1"/>
        </dgm:presLayoutVars>
      </dgm:prSet>
      <dgm:spPr/>
      <dgm:t>
        <a:bodyPr/>
        <a:lstStyle/>
        <a:p>
          <a:endParaRPr lang="en-GB"/>
        </a:p>
      </dgm:t>
    </dgm:pt>
    <dgm:pt modelId="{F329EE2D-AFA8-4C76-952A-49DD6E336188}" type="pres">
      <dgm:prSet presAssocID="{A0B31821-2508-4508-A798-1F4177386F60}" presName="invisiNode" presStyleLbl="node1" presStyleIdx="0" presStyleCnt="1"/>
      <dgm:spPr/>
    </dgm:pt>
    <dgm:pt modelId="{42857F79-81FB-418C-B79B-2B06B1E3AF83}" type="pres">
      <dgm:prSet presAssocID="{A0B31821-2508-4508-A798-1F4177386F60}" presName="imagNode" presStyleLbl="fgImgPlace1" presStyleIdx="0" presStyleCnt="1" custScaleX="134420" custScaleY="136444"/>
      <dgm:spPr>
        <a:blipFill rotWithShape="1">
          <a:blip xmlns:r="http://schemas.openxmlformats.org/officeDocument/2006/relationships" r:embed="rId1"/>
          <a:stretch>
            <a:fillRect/>
          </a:stretch>
        </a:blipFill>
      </dgm:spPr>
      <dgm:t>
        <a:bodyPr/>
        <a:lstStyle/>
        <a:p>
          <a:endParaRPr lang="en-GB"/>
        </a:p>
      </dgm:t>
    </dgm:pt>
  </dgm:ptLst>
  <dgm:cxnLst>
    <dgm:cxn modelId="{A23F5F0B-381D-49D8-8462-4908E9723360}" type="presOf" srcId="{A0B31821-2508-4508-A798-1F4177386F60}" destId="{EC777461-E542-4B3B-8576-4319FF93496D}" srcOrd="1" destOrd="0" presId="urn:microsoft.com/office/officeart/2005/8/layout/hList7"/>
    <dgm:cxn modelId="{A0F15965-5440-4939-A9C2-D5287B3737CB}" type="presOf" srcId="{5DDE4940-4620-4B8B-A2A4-B93229A023D8}" destId="{2ACA50C2-CBBF-4816-A86C-17BC53D8CA95}" srcOrd="0" destOrd="0" presId="urn:microsoft.com/office/officeart/2005/8/layout/hList7"/>
    <dgm:cxn modelId="{05D726B4-7BE8-46D7-810D-5A5D048688A9}" type="presOf" srcId="{A0B31821-2508-4508-A798-1F4177386F60}" destId="{B28220C7-7C7E-49D8-96E8-529A153AD00F}" srcOrd="0" destOrd="0" presId="urn:microsoft.com/office/officeart/2005/8/layout/hList7"/>
    <dgm:cxn modelId="{DEE29958-8192-46CF-9123-98681E943011}" srcId="{5DDE4940-4620-4B8B-A2A4-B93229A023D8}" destId="{A0B31821-2508-4508-A798-1F4177386F60}" srcOrd="0" destOrd="0" parTransId="{A173A732-AE74-449E-B1D0-BD9C2AF623A4}" sibTransId="{8138A9C5-D644-4117-A3F6-573EAA4E5FD8}"/>
    <dgm:cxn modelId="{FD4FFC28-D740-4E0C-8F1C-B5F1FD6F5F12}" type="presParOf" srcId="{2ACA50C2-CBBF-4816-A86C-17BC53D8CA95}" destId="{6BCB9E84-C3A7-4019-8C14-4148EF1DB0A7}" srcOrd="0" destOrd="0" presId="urn:microsoft.com/office/officeart/2005/8/layout/hList7"/>
    <dgm:cxn modelId="{1184A74D-377F-4598-9669-776E87162DAF}" type="presParOf" srcId="{2ACA50C2-CBBF-4816-A86C-17BC53D8CA95}" destId="{A6E6F2F1-2A7E-4300-BC00-B17CD9D53E65}" srcOrd="1" destOrd="0" presId="urn:microsoft.com/office/officeart/2005/8/layout/hList7"/>
    <dgm:cxn modelId="{3D549497-D4AA-4D6D-B96D-77EFCAE8BD9B}" type="presParOf" srcId="{A6E6F2F1-2A7E-4300-BC00-B17CD9D53E65}" destId="{4D096FB5-E0CF-489C-BED5-292BF5B3CA42}" srcOrd="0" destOrd="0" presId="urn:microsoft.com/office/officeart/2005/8/layout/hList7"/>
    <dgm:cxn modelId="{31D9D6BB-DB4F-4384-89BB-5221382086B0}" type="presParOf" srcId="{4D096FB5-E0CF-489C-BED5-292BF5B3CA42}" destId="{B28220C7-7C7E-49D8-96E8-529A153AD00F}" srcOrd="0" destOrd="0" presId="urn:microsoft.com/office/officeart/2005/8/layout/hList7"/>
    <dgm:cxn modelId="{1B0D15FF-3B4B-4DE1-A421-77BCDB3B0063}" type="presParOf" srcId="{4D096FB5-E0CF-489C-BED5-292BF5B3CA42}" destId="{EC777461-E542-4B3B-8576-4319FF93496D}" srcOrd="1" destOrd="0" presId="urn:microsoft.com/office/officeart/2005/8/layout/hList7"/>
    <dgm:cxn modelId="{0303D326-43F1-4198-8867-F918D185E5DC}" type="presParOf" srcId="{4D096FB5-E0CF-489C-BED5-292BF5B3CA42}" destId="{F329EE2D-AFA8-4C76-952A-49DD6E336188}" srcOrd="2" destOrd="0" presId="urn:microsoft.com/office/officeart/2005/8/layout/hList7"/>
    <dgm:cxn modelId="{1E64AA25-0D9E-4249-A93E-49B5AA606834}" type="presParOf" srcId="{4D096FB5-E0CF-489C-BED5-292BF5B3CA42}" destId="{42857F79-81FB-418C-B79B-2B06B1E3AF8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220C7-7C7E-49D8-96E8-529A153AD00F}">
      <dsp:nvSpPr>
        <dsp:cNvPr id="0" name=""/>
        <dsp:cNvSpPr/>
      </dsp:nvSpPr>
      <dsp:spPr>
        <a:xfrm>
          <a:off x="3619" y="1423"/>
          <a:ext cx="7405931" cy="4191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rtl="0">
            <a:lnSpc>
              <a:spcPct val="90000"/>
            </a:lnSpc>
            <a:spcBef>
              <a:spcPct val="0"/>
            </a:spcBef>
            <a:spcAft>
              <a:spcPct val="35000"/>
            </a:spcAft>
          </a:pPr>
          <a:r>
            <a:rPr lang="ja-JP" altLang="en-US" sz="6000" kern="1200" dirty="0" smtClean="0"/>
            <a:t>２相流への応用例</a:t>
          </a:r>
          <a:endParaRPr lang="en-GB" sz="6000" kern="1200" dirty="0"/>
        </a:p>
      </dsp:txBody>
      <dsp:txXfrm>
        <a:off x="3619" y="1677823"/>
        <a:ext cx="7405931" cy="1676400"/>
      </dsp:txXfrm>
    </dsp:sp>
    <dsp:sp modelId="{42857F79-81FB-418C-B79B-2B06B1E3AF83}">
      <dsp:nvSpPr>
        <dsp:cNvPr id="0" name=""/>
        <dsp:cNvSpPr/>
      </dsp:nvSpPr>
      <dsp:spPr>
        <a:xfrm>
          <a:off x="2768600" y="-1423"/>
          <a:ext cx="1875969" cy="190421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B9E84-C3A7-4019-8C14-4148EF1DB0A7}">
      <dsp:nvSpPr>
        <dsp:cNvPr id="0" name=""/>
        <dsp:cNvSpPr/>
      </dsp:nvSpPr>
      <dsp:spPr>
        <a:xfrm>
          <a:off x="296526" y="3352800"/>
          <a:ext cx="6820117" cy="62865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861" tIns="46432" rIns="92861" bIns="46432" numCol="1" anchor="t" anchorCtr="0" compatLnSpc="1">
            <a:prstTxWarp prst="textNoShape">
              <a:avLst/>
            </a:prstTxWarp>
          </a:bodyPr>
          <a:lstStyle>
            <a:lvl1pPr defTabSz="928414">
              <a:defRPr sz="1200" b="0">
                <a:solidFill>
                  <a:schemeClr val="tx1"/>
                </a:solidFill>
                <a:latin typeface="Times New Roman" pitchFamily="18" charset="0"/>
                <a:ea typeface="+mn-ea"/>
              </a:defRPr>
            </a:lvl1pPr>
          </a:lstStyle>
          <a:p>
            <a:pPr>
              <a:defRPr/>
            </a:pPr>
            <a:endParaRPr lang="en-GB" dirty="0"/>
          </a:p>
        </p:txBody>
      </p:sp>
      <p:sp>
        <p:nvSpPr>
          <p:cNvPr id="82947"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861" tIns="46432" rIns="92861" bIns="46432" numCol="1" anchor="t" anchorCtr="0" compatLnSpc="1">
            <a:prstTxWarp prst="textNoShape">
              <a:avLst/>
            </a:prstTxWarp>
          </a:bodyPr>
          <a:lstStyle>
            <a:lvl1pPr algn="r" defTabSz="928414">
              <a:defRPr sz="1200" b="0">
                <a:solidFill>
                  <a:schemeClr val="tx1"/>
                </a:solidFill>
                <a:latin typeface="Times New Roman" pitchFamily="18" charset="0"/>
                <a:ea typeface="+mn-ea"/>
              </a:defRPr>
            </a:lvl1pPr>
          </a:lstStyle>
          <a:p>
            <a:pPr>
              <a:defRPr/>
            </a:pPr>
            <a:endParaRPr lang="en-GB" dirty="0"/>
          </a:p>
        </p:txBody>
      </p:sp>
      <p:sp>
        <p:nvSpPr>
          <p:cNvPr id="8294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2861" tIns="46432" rIns="92861" bIns="46432" numCol="1" anchor="b" anchorCtr="0" compatLnSpc="1">
            <a:prstTxWarp prst="textNoShape">
              <a:avLst/>
            </a:prstTxWarp>
          </a:bodyPr>
          <a:lstStyle>
            <a:lvl1pPr defTabSz="928414">
              <a:defRPr sz="1200" b="0">
                <a:solidFill>
                  <a:schemeClr val="tx1"/>
                </a:solidFill>
                <a:latin typeface="Times New Roman" pitchFamily="18" charset="0"/>
                <a:ea typeface="+mn-ea"/>
              </a:defRPr>
            </a:lvl1pPr>
          </a:lstStyle>
          <a:p>
            <a:pPr>
              <a:defRPr/>
            </a:pPr>
            <a:endParaRPr lang="en-GB" dirty="0"/>
          </a:p>
        </p:txBody>
      </p:sp>
      <p:sp>
        <p:nvSpPr>
          <p:cNvPr id="82949"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2861" tIns="46432" rIns="92861" bIns="46432" numCol="1" anchor="b" anchorCtr="0" compatLnSpc="1">
            <a:prstTxWarp prst="textNoShape">
              <a:avLst/>
            </a:prstTxWarp>
          </a:bodyPr>
          <a:lstStyle>
            <a:lvl1pPr algn="r" defTabSz="927100">
              <a:defRPr sz="1200" b="0">
                <a:solidFill>
                  <a:schemeClr val="tx1"/>
                </a:solidFill>
                <a:latin typeface="Times New Roman" pitchFamily="18" charset="0"/>
              </a:defRPr>
            </a:lvl1pPr>
          </a:lstStyle>
          <a:p>
            <a:pPr>
              <a:defRPr/>
            </a:pPr>
            <a:fld id="{3BFCF0B4-0DA8-41A1-AAEE-3404CC11A327}" type="slidenum">
              <a:rPr lang="en-GB"/>
              <a:pPr>
                <a:defRPr/>
              </a:pPr>
              <a:t>‹#›</a:t>
            </a:fld>
            <a:endParaRPr lang="en-GB" dirty="0"/>
          </a:p>
        </p:txBody>
      </p:sp>
    </p:spTree>
    <p:extLst>
      <p:ext uri="{BB962C8B-B14F-4D97-AF65-F5344CB8AC3E}">
        <p14:creationId xmlns:p14="http://schemas.microsoft.com/office/powerpoint/2010/main" val="875733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861" tIns="46432" rIns="92861" bIns="46432" numCol="1" anchor="t" anchorCtr="0" compatLnSpc="1">
            <a:prstTxWarp prst="textNoShape">
              <a:avLst/>
            </a:prstTxWarp>
          </a:bodyPr>
          <a:lstStyle>
            <a:lvl1pPr defTabSz="928414">
              <a:defRPr sz="1200" b="0">
                <a:solidFill>
                  <a:schemeClr val="tx1"/>
                </a:solidFill>
                <a:latin typeface="Times New Roman" pitchFamily="18" charset="0"/>
                <a:ea typeface="+mn-ea"/>
              </a:defRPr>
            </a:lvl1pPr>
          </a:lstStyle>
          <a:p>
            <a:pPr>
              <a:defRPr/>
            </a:pPr>
            <a:endParaRPr lang="en-GB" dirty="0"/>
          </a:p>
        </p:txBody>
      </p:sp>
      <p:sp>
        <p:nvSpPr>
          <p:cNvPr id="7885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2861" tIns="46432" rIns="92861" bIns="46432" numCol="1" anchor="t" anchorCtr="0" compatLnSpc="1">
            <a:prstTxWarp prst="textNoShape">
              <a:avLst/>
            </a:prstTxWarp>
          </a:bodyPr>
          <a:lstStyle>
            <a:lvl1pPr algn="r" defTabSz="928414">
              <a:defRPr sz="1200" b="0">
                <a:solidFill>
                  <a:schemeClr val="tx1"/>
                </a:solidFill>
                <a:latin typeface="Times New Roman" pitchFamily="18" charset="0"/>
                <a:ea typeface="+mn-ea"/>
              </a:defRPr>
            </a:lvl1pPr>
          </a:lstStyle>
          <a:p>
            <a:pPr>
              <a:defRPr/>
            </a:pPr>
            <a:endParaRPr lang="en-GB" dirty="0"/>
          </a:p>
        </p:txBody>
      </p:sp>
      <p:sp>
        <p:nvSpPr>
          <p:cNvPr id="16388"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5"/>
          <p:cNvSpPr>
            <a:spLocks noGrp="1" noChangeArrowheads="1"/>
          </p:cNvSpPr>
          <p:nvPr>
            <p:ph type="body" sz="quarter" idx="3"/>
          </p:nvPr>
        </p:nvSpPr>
        <p:spPr bwMode="auto">
          <a:xfrm>
            <a:off x="908050" y="4714875"/>
            <a:ext cx="4981575" cy="4467225"/>
          </a:xfrm>
          <a:prstGeom prst="rect">
            <a:avLst/>
          </a:prstGeom>
          <a:noFill/>
          <a:ln w="9525">
            <a:noFill/>
            <a:miter lim="800000"/>
            <a:headEnd/>
            <a:tailEnd/>
          </a:ln>
          <a:effectLst/>
        </p:spPr>
        <p:txBody>
          <a:bodyPr vert="horz" wrap="square" lIns="92861" tIns="46432" rIns="92861" bIns="4643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8854"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2861" tIns="46432" rIns="92861" bIns="46432" numCol="1" anchor="b" anchorCtr="0" compatLnSpc="1">
            <a:prstTxWarp prst="textNoShape">
              <a:avLst/>
            </a:prstTxWarp>
          </a:bodyPr>
          <a:lstStyle>
            <a:lvl1pPr defTabSz="928414">
              <a:defRPr sz="1200" b="0">
                <a:solidFill>
                  <a:schemeClr val="tx1"/>
                </a:solidFill>
                <a:latin typeface="Times New Roman" pitchFamily="18" charset="0"/>
                <a:ea typeface="+mn-ea"/>
              </a:defRPr>
            </a:lvl1pPr>
          </a:lstStyle>
          <a:p>
            <a:pPr>
              <a:defRPr/>
            </a:pPr>
            <a:endParaRPr lang="en-GB" dirty="0"/>
          </a:p>
        </p:txBody>
      </p:sp>
      <p:sp>
        <p:nvSpPr>
          <p:cNvPr id="78855"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2861" tIns="46432" rIns="92861" bIns="46432" numCol="1" anchor="b" anchorCtr="0" compatLnSpc="1">
            <a:prstTxWarp prst="textNoShape">
              <a:avLst/>
            </a:prstTxWarp>
          </a:bodyPr>
          <a:lstStyle>
            <a:lvl1pPr algn="r" defTabSz="927100">
              <a:defRPr sz="1200" b="0">
                <a:solidFill>
                  <a:schemeClr val="tx1"/>
                </a:solidFill>
                <a:latin typeface="Times New Roman" pitchFamily="18" charset="0"/>
              </a:defRPr>
            </a:lvl1pPr>
          </a:lstStyle>
          <a:p>
            <a:pPr>
              <a:defRPr/>
            </a:pPr>
            <a:fld id="{2307A826-13B0-49AC-9ACE-AA3133A7A91C}" type="slidenum">
              <a:rPr lang="en-GB"/>
              <a:pPr>
                <a:defRPr/>
              </a:pPr>
              <a:t>‹#›</a:t>
            </a:fld>
            <a:endParaRPr lang="en-GB" dirty="0"/>
          </a:p>
        </p:txBody>
      </p:sp>
    </p:spTree>
    <p:extLst>
      <p:ext uri="{BB962C8B-B14F-4D97-AF65-F5344CB8AC3E}">
        <p14:creationId xmlns:p14="http://schemas.microsoft.com/office/powerpoint/2010/main" val="689755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ハイトランは管側流体を乱流化するための素子だと言えます。このビデオは乱流化の作用を可視化した実験と、流動解析によって計算した結果の動画で、原理を説明しています。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a:t>
            </a:fld>
            <a:endParaRPr lang="en-GB" dirty="0"/>
          </a:p>
        </p:txBody>
      </p:sp>
    </p:spTree>
    <p:extLst>
      <p:ext uri="{BB962C8B-B14F-4D97-AF65-F5344CB8AC3E}">
        <p14:creationId xmlns:p14="http://schemas.microsoft.com/office/powerpoint/2010/main" val="44256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では</a:t>
            </a:r>
            <a:r>
              <a:rPr lang="en-US" altLang="ja-JP" dirty="0" smtClean="0"/>
              <a:t>HTRI</a:t>
            </a:r>
            <a:r>
              <a:rPr lang="ja-JP" altLang="en-US" dirty="0" smtClean="0"/>
              <a:t>で現状把握したデータの何処を具体的に見てみましょう。伝熱抵抗が管側支配なのか、胴側支配なのかを確認します。管側伝熱係数が胴側に比べて小さいと、大きなハイトランの促進効果が期待できます。</a:t>
            </a:r>
            <a:endParaRPr lang="en-US" altLang="ja-JP" dirty="0" smtClean="0"/>
          </a:p>
          <a:p>
            <a:r>
              <a:rPr lang="ja-JP" altLang="en-US" dirty="0" smtClean="0"/>
              <a:t>圧力損失を低下させる余地があるかの、既存のパス数を確認します。</a:t>
            </a:r>
            <a:endParaRPr lang="en-GB" altLang="ja-JP" dirty="0" smtClean="0"/>
          </a:p>
          <a:p>
            <a:endParaRPr lang="en-GB" altLang="ja-JP" dirty="0" smtClean="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10</a:t>
            </a:fld>
            <a:endParaRPr lang="en-GB" dirty="0"/>
          </a:p>
        </p:txBody>
      </p:sp>
    </p:spTree>
    <p:extLst>
      <p:ext uri="{BB962C8B-B14F-4D97-AF65-F5344CB8AC3E}">
        <p14:creationId xmlns:p14="http://schemas.microsoft.com/office/powerpoint/2010/main" val="393339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次いで許容圧力損失の確認をします。液体の場合、ポンプ能力向上が、比較的容易に改善できるので、その点も考慮しておくのが良いでしょう。</a:t>
            </a:r>
            <a:endParaRPr kumimoji="1" lang="en-US" altLang="ja-JP" dirty="0" smtClean="0"/>
          </a:p>
          <a:p>
            <a:r>
              <a:rPr kumimoji="1" lang="ja-JP" altLang="en-US" dirty="0" smtClean="0"/>
              <a:t>さらに管側流体のレイノルズ数を確認します。レイノルズ数が</a:t>
            </a:r>
            <a:r>
              <a:rPr kumimoji="1" lang="en-US" altLang="ja-JP" dirty="0" smtClean="0"/>
              <a:t>10000</a:t>
            </a:r>
            <a:r>
              <a:rPr kumimoji="1" lang="ja-JP" altLang="en-US" dirty="0" smtClean="0"/>
              <a:t>以下の場合、伝熱促進の可能性は高くなります。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11</a:t>
            </a:fld>
            <a:endParaRPr lang="en-GB" dirty="0"/>
          </a:p>
        </p:txBody>
      </p:sp>
    </p:spTree>
    <p:extLst>
      <p:ext uri="{BB962C8B-B14F-4D97-AF65-F5344CB8AC3E}">
        <p14:creationId xmlns:p14="http://schemas.microsoft.com/office/powerpoint/2010/main" val="13551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EDR</a:t>
            </a:r>
            <a:r>
              <a:rPr kumimoji="1" lang="ja-JP" altLang="en-US" dirty="0" smtClean="0"/>
              <a:t>でも同様です。伝熱係数で、管側支配を確認します。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12</a:t>
            </a:fld>
            <a:endParaRPr lang="en-GB" dirty="0"/>
          </a:p>
        </p:txBody>
      </p:sp>
    </p:spTree>
    <p:extLst>
      <p:ext uri="{BB962C8B-B14F-4D97-AF65-F5344CB8AC3E}">
        <p14:creationId xmlns:p14="http://schemas.microsoft.com/office/powerpoint/2010/main" val="276134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平滑管での現状把握が</a:t>
            </a:r>
            <a:r>
              <a:rPr kumimoji="1" lang="en-US" altLang="ja-JP" dirty="0" smtClean="0"/>
              <a:t>EGR</a:t>
            </a:r>
            <a:r>
              <a:rPr kumimoji="1" lang="ja-JP" altLang="en-US" dirty="0" smtClean="0"/>
              <a:t>や</a:t>
            </a:r>
            <a:r>
              <a:rPr kumimoji="1" lang="en-US" altLang="ja-JP" dirty="0" smtClean="0"/>
              <a:t>HTRI</a:t>
            </a:r>
            <a:r>
              <a:rPr kumimoji="1" lang="ja-JP" altLang="en-US" dirty="0" smtClean="0"/>
              <a:t>で確認出来たら、単相流の場合、プラグインしたハイトラン</a:t>
            </a:r>
            <a:r>
              <a:rPr kumimoji="1" lang="en-US" altLang="ja-JP" dirty="0" smtClean="0"/>
              <a:t>.SP</a:t>
            </a:r>
            <a:r>
              <a:rPr kumimoji="1" lang="ja-JP" altLang="en-US" dirty="0" smtClean="0"/>
              <a:t>を用いて計算します。プラグインしたソフトウエアには、管のインプット画面で</a:t>
            </a:r>
            <a:r>
              <a:rPr kumimoji="1" lang="en-US" altLang="ja-JP" dirty="0" smtClean="0"/>
              <a:t>Tube</a:t>
            </a:r>
            <a:r>
              <a:rPr kumimoji="1" lang="ja-JP" altLang="en-US" dirty="0" smtClean="0"/>
              <a:t> </a:t>
            </a:r>
            <a:r>
              <a:rPr kumimoji="1" lang="en-US" altLang="ja-JP" dirty="0" smtClean="0"/>
              <a:t>Internal</a:t>
            </a:r>
            <a:r>
              <a:rPr kumimoji="1" lang="ja-JP" altLang="en-US" dirty="0" smtClean="0"/>
              <a:t>でハイトランが選択できます。</a:t>
            </a:r>
            <a:r>
              <a:rPr kumimoji="1" lang="en-US" altLang="ja-JP" dirty="0" smtClean="0"/>
              <a:t>HTRI</a:t>
            </a:r>
            <a:r>
              <a:rPr kumimoji="1" lang="ja-JP" altLang="en-US" dirty="0" smtClean="0"/>
              <a:t>の場合、選択をするとハイトランのタブが現れ、</a:t>
            </a:r>
            <a:r>
              <a:rPr kumimoji="1" lang="en-US" altLang="ja-JP" dirty="0" err="1" smtClean="0"/>
              <a:t>raiting</a:t>
            </a:r>
            <a:r>
              <a:rPr kumimoji="1" lang="ja-JP" altLang="en-US" dirty="0" smtClean="0"/>
              <a:t>モードでは許容圧力損失と管パスの入力を要求されます。</a:t>
            </a:r>
            <a:endParaRPr kumimoji="1" lang="en-US" altLang="ja-JP" dirty="0" smtClean="0"/>
          </a:p>
          <a:p>
            <a:r>
              <a:rPr kumimoji="1" lang="ja-JP" altLang="en-US" dirty="0" smtClean="0"/>
              <a:t>実際の計算手順は次とおりです。</a:t>
            </a:r>
            <a:endParaRPr kumimoji="1" lang="en-US" altLang="ja-JP" dirty="0" smtClean="0"/>
          </a:p>
          <a:p>
            <a:r>
              <a:rPr kumimoji="1" lang="ja-JP" altLang="en-US" dirty="0" smtClean="0"/>
              <a:t>１）現状平滑管の状態の入力が終了したら、計算しておきます。</a:t>
            </a:r>
            <a:endParaRPr kumimoji="1" lang="en-US" altLang="ja-JP" dirty="0" smtClean="0"/>
          </a:p>
          <a:p>
            <a:r>
              <a:rPr kumimoji="1" lang="ja-JP" altLang="en-US" dirty="0" smtClean="0"/>
              <a:t>２）このファイルで先に述べたようにハイトランを選択して</a:t>
            </a:r>
            <a:r>
              <a:rPr kumimoji="1" lang="en-US" altLang="ja-JP" dirty="0" smtClean="0"/>
              <a:t>RUN</a:t>
            </a:r>
            <a:r>
              <a:rPr kumimoji="1" lang="ja-JP" altLang="en-US" dirty="0" smtClean="0"/>
              <a:t>します。</a:t>
            </a:r>
            <a:r>
              <a:rPr kumimoji="1" lang="en-US" altLang="ja-JP" dirty="0" err="1" smtClean="0"/>
              <a:t>raiting</a:t>
            </a:r>
            <a:r>
              <a:rPr kumimoji="1" lang="ja-JP" altLang="en-US" dirty="0" smtClean="0"/>
              <a:t>モードの計算結果は</a:t>
            </a:r>
            <a:r>
              <a:rPr kumimoji="1" lang="en-US" altLang="ja-JP" dirty="0" err="1" smtClean="0"/>
              <a:t>OverDesign</a:t>
            </a:r>
            <a:r>
              <a:rPr kumimoji="1" lang="ja-JP" altLang="en-US" dirty="0" smtClean="0"/>
              <a:t>が計算されます。</a:t>
            </a:r>
            <a:endParaRPr kumimoji="1" lang="en-US" altLang="ja-JP" dirty="0" smtClean="0"/>
          </a:p>
          <a:p>
            <a:r>
              <a:rPr kumimoji="1" lang="ja-JP" altLang="en-US" dirty="0" smtClean="0"/>
              <a:t>３）許容圧力損失を増減すると、ハイトランの部品番号が変わります。ル</a:t>
            </a:r>
            <a:r>
              <a:rPr kumimoji="1" lang="en-US" altLang="ja-JP" dirty="0" smtClean="0"/>
              <a:t>-</a:t>
            </a:r>
            <a:r>
              <a:rPr kumimoji="1" lang="ja-JP" altLang="en-US" dirty="0" smtClean="0"/>
              <a:t>プワイヤーの充填密度には製作の條加減があり、上下限以上の圧損を指定しても部品番号も</a:t>
            </a:r>
            <a:r>
              <a:rPr kumimoji="1" lang="en-US" altLang="ja-JP" dirty="0" err="1" smtClean="0"/>
              <a:t>OverDesign</a:t>
            </a:r>
            <a:r>
              <a:rPr kumimoji="1" lang="ja-JP" altLang="en-US" dirty="0" smtClean="0"/>
              <a:t>も変化しません。</a:t>
            </a:r>
            <a:endParaRPr kumimoji="1" lang="en-US" altLang="ja-JP" dirty="0" smtClean="0"/>
          </a:p>
          <a:p>
            <a:r>
              <a:rPr kumimoji="1" lang="ja-JP" altLang="en-US" dirty="0" smtClean="0"/>
              <a:t>４）部品番号が決定したら、</a:t>
            </a:r>
            <a:r>
              <a:rPr kumimoji="1" lang="en-US" altLang="ja-JP" dirty="0" smtClean="0"/>
              <a:t>Simulation</a:t>
            </a:r>
            <a:r>
              <a:rPr kumimoji="1" lang="ja-JP" altLang="en-US" dirty="0" smtClean="0"/>
              <a:t>モードで部品番号をコピーして</a:t>
            </a:r>
            <a:r>
              <a:rPr kumimoji="1" lang="en-US" altLang="ja-JP" dirty="0" smtClean="0"/>
              <a:t>RUN</a:t>
            </a:r>
            <a:r>
              <a:rPr kumimoji="1" lang="ja-JP" altLang="en-US" dirty="0" smtClean="0"/>
              <a:t>し、ハイトランによる促進計算結果を得ます。</a:t>
            </a:r>
            <a:endParaRPr kumimoji="1" lang="en-US" altLang="ja-JP" dirty="0" smtClean="0"/>
          </a:p>
          <a:p>
            <a:r>
              <a:rPr kumimoji="1" lang="ja-JP" altLang="en-US" dirty="0" smtClean="0"/>
              <a:t>この手順で不手際があれば、ヘルプやコメントが出ますので、簡単にハイトランの増強効果が計算できます。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13</a:t>
            </a:fld>
            <a:endParaRPr lang="en-GB" dirty="0"/>
          </a:p>
        </p:txBody>
      </p:sp>
    </p:spTree>
    <p:extLst>
      <p:ext uri="{BB962C8B-B14F-4D97-AF65-F5344CB8AC3E}">
        <p14:creationId xmlns:p14="http://schemas.microsoft.com/office/powerpoint/2010/main" val="393667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不要</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14</a:t>
            </a:fld>
            <a:endParaRPr lang="en-GB" dirty="0"/>
          </a:p>
        </p:txBody>
      </p:sp>
    </p:spTree>
    <p:extLst>
      <p:ext uri="{BB962C8B-B14F-4D97-AF65-F5344CB8AC3E}">
        <p14:creationId xmlns:p14="http://schemas.microsoft.com/office/powerpoint/2010/main" val="10855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t>不要</a:t>
            </a:r>
            <a:endParaRPr lang="en-US"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ja-JP" sz="1200" dirty="0" smtClean="0"/>
              <a:t>Laminar flow no htc increase with additional passes</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15</a:t>
            </a:fld>
            <a:endParaRPr lang="en-GB" dirty="0"/>
          </a:p>
        </p:txBody>
      </p:sp>
    </p:spTree>
    <p:extLst>
      <p:ext uri="{BB962C8B-B14F-4D97-AF65-F5344CB8AC3E}">
        <p14:creationId xmlns:p14="http://schemas.microsoft.com/office/powerpoint/2010/main" val="114434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不要</a:t>
            </a:r>
            <a:endParaRPr lang="en-GB" altLang="ja-JP" sz="1200" dirty="0" smtClean="0"/>
          </a:p>
          <a:p>
            <a:endParaRPr lang="en-GB" altLang="ja-JP" sz="1200" dirty="0" smtClean="0"/>
          </a:p>
          <a:p>
            <a:r>
              <a:rPr lang="en-GB" altLang="ja-JP" sz="1200" dirty="0" smtClean="0"/>
              <a:t>Plain empty tube performance,</a:t>
            </a:r>
          </a:p>
          <a:p>
            <a:r>
              <a:rPr lang="en-GB" altLang="ja-JP" sz="1200" dirty="0" smtClean="0"/>
              <a:t>Laminar and turbulent flow</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16</a:t>
            </a:fld>
            <a:endParaRPr lang="en-GB" dirty="0"/>
          </a:p>
        </p:txBody>
      </p:sp>
    </p:spTree>
    <p:extLst>
      <p:ext uri="{BB962C8B-B14F-4D97-AF65-F5344CB8AC3E}">
        <p14:creationId xmlns:p14="http://schemas.microsoft.com/office/powerpoint/2010/main" val="27647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t>不要</a:t>
            </a:r>
            <a:endParaRPr lang="en-GB"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ja-JP" sz="1200" dirty="0" smtClean="0"/>
              <a:t>turbulent flow htc increase with additional passes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ja-JP" sz="1200" dirty="0" smtClean="0"/>
          </a:p>
          <a:p>
            <a:r>
              <a:rPr lang="en-GB" altLang="ja-JP" dirty="0" smtClean="0"/>
              <a:t>Single pass design is required. </a:t>
            </a:r>
          </a:p>
          <a:p>
            <a:r>
              <a:rPr lang="en-GB" altLang="ja-JP" dirty="0" smtClean="0"/>
              <a:t>If not designer can make use of additional heat transfer by multipassing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17</a:t>
            </a:fld>
            <a:endParaRPr lang="en-GB" dirty="0"/>
          </a:p>
        </p:txBody>
      </p:sp>
    </p:spTree>
    <p:extLst>
      <p:ext uri="{BB962C8B-B14F-4D97-AF65-F5344CB8AC3E}">
        <p14:creationId xmlns:p14="http://schemas.microsoft.com/office/powerpoint/2010/main" val="393243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sz="2400" b="0" dirty="0" smtClean="0">
                <a:solidFill>
                  <a:schemeClr val="tx1"/>
                </a:solidFill>
              </a:rPr>
              <a:t>ハイトラン伝熱促進の計算以外に考慮すべき項目は、幾つかあります。ハイトランの便益が明らかになったとしても、大型の熱交換器の場合、挿入するためのスペースが取れない場合や、重量制限の問題も考慮する必要があります。ハイトランワイヤーエレメントの重量は</a:t>
            </a:r>
            <a:r>
              <a:rPr lang="ja-JP" altLang="en-US" sz="2400" b="0" dirty="0" err="1" smtClean="0">
                <a:solidFill>
                  <a:schemeClr val="tx1"/>
                </a:solidFill>
              </a:rPr>
              <a:t>大した</a:t>
            </a:r>
            <a:r>
              <a:rPr lang="ja-JP" altLang="en-US" sz="2400" b="0" dirty="0" smtClean="0">
                <a:solidFill>
                  <a:schemeClr val="tx1"/>
                </a:solidFill>
              </a:rPr>
              <a:t>ことは無いとしても、考慮しなければなりません。</a:t>
            </a:r>
            <a:endParaRPr lang="en-US" altLang="ja-JP" sz="2400" b="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sz="2400" b="0" dirty="0" smtClean="0">
                <a:solidFill>
                  <a:schemeClr val="tx1"/>
                </a:solidFill>
              </a:rPr>
              <a:t>あとの４つはハイトランの採用によって得られる</a:t>
            </a:r>
            <a:endParaRPr lang="en-GB" altLang="ja-JP" sz="2400" b="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GB" altLang="ja-JP" sz="2400" b="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GB" altLang="ja-JP" sz="2400" b="0" dirty="0" smtClean="0">
                <a:solidFill>
                  <a:schemeClr val="tx1"/>
                </a:solidFill>
              </a:rPr>
              <a:t>Longer operation under certain fouling conditions</a:t>
            </a:r>
            <a:endParaRPr lang="en-GB" altLang="ja-JP" b="0" u="sng"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18</a:t>
            </a:fld>
            <a:endParaRPr lang="en-GB" dirty="0"/>
          </a:p>
        </p:txBody>
      </p:sp>
    </p:spTree>
    <p:extLst>
      <p:ext uri="{BB962C8B-B14F-4D97-AF65-F5344CB8AC3E}">
        <p14:creationId xmlns:p14="http://schemas.microsoft.com/office/powerpoint/2010/main" val="145277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ja-JP" dirty="0" smtClean="0"/>
              <a:t>Stable and predictable operation with hiTRAN in transition region</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19</a:t>
            </a:fld>
            <a:endParaRPr lang="en-GB" dirty="0"/>
          </a:p>
        </p:txBody>
      </p:sp>
    </p:spTree>
    <p:extLst>
      <p:ext uri="{BB962C8B-B14F-4D97-AF65-F5344CB8AC3E}">
        <p14:creationId xmlns:p14="http://schemas.microsoft.com/office/powerpoint/2010/main" val="124004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既設改造の場合、ハイトランを使用する狙いを明確にすることが重要です。熱交換量を増加した場合も、出口入口温度差を大きくしたいのか、処理量を多くしたいのかで、シナリオが変わります。現状のままで、ハイトランを挿入すると、当然圧力損失は上がります。プロセスとして許容できる圧損や、圧損低下ための管パス減少も考慮します。ハイトランには、汚れや、偏流防止の効果もありますが、狙いを明確にしておくことが大切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a:t>
            </a:fld>
            <a:endParaRPr lang="en-GB" dirty="0"/>
          </a:p>
        </p:txBody>
      </p:sp>
    </p:spTree>
    <p:extLst>
      <p:ext uri="{BB962C8B-B14F-4D97-AF65-F5344CB8AC3E}">
        <p14:creationId xmlns:p14="http://schemas.microsoft.com/office/powerpoint/2010/main" val="2252538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altLang="ja-JP" dirty="0" smtClean="0"/>
              <a:t>Possibility of fluid mal distribution</a:t>
            </a:r>
          </a:p>
          <a:p>
            <a:r>
              <a:rPr lang="en-GB" altLang="ja-JP" dirty="0" smtClean="0"/>
              <a:t>In tube bundle with impact on</a:t>
            </a:r>
          </a:p>
          <a:p>
            <a:r>
              <a:rPr lang="en-GB" altLang="ja-JP" dirty="0" smtClean="0"/>
              <a:t>Performance</a:t>
            </a:r>
            <a:endParaRPr lang="en-GB" altLang="ja-JP"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22</a:t>
            </a:fld>
            <a:endParaRPr lang="en-GB" dirty="0"/>
          </a:p>
        </p:txBody>
      </p:sp>
    </p:spTree>
    <p:extLst>
      <p:ext uri="{BB962C8B-B14F-4D97-AF65-F5344CB8AC3E}">
        <p14:creationId xmlns:p14="http://schemas.microsoft.com/office/powerpoint/2010/main" val="3842287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25</a:t>
            </a:fld>
            <a:endParaRPr lang="en-GB" dirty="0"/>
          </a:p>
        </p:txBody>
      </p:sp>
    </p:spTree>
    <p:extLst>
      <p:ext uri="{BB962C8B-B14F-4D97-AF65-F5344CB8AC3E}">
        <p14:creationId xmlns:p14="http://schemas.microsoft.com/office/powerpoint/2010/main" val="3921318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altLang="ja-JP" dirty="0" smtClean="0"/>
              <a:t>Condensing mixture with large range or in presence of non-condensable</a:t>
            </a:r>
            <a:br>
              <a:rPr lang="en-GB" altLang="ja-JP" dirty="0" smtClean="0"/>
            </a:br>
            <a:endParaRPr lang="en-GB" altLang="ja-JP" dirty="0" smtClean="0"/>
          </a:p>
          <a:p>
            <a:r>
              <a:rPr lang="en-GB" altLang="ja-JP" dirty="0" smtClean="0"/>
              <a:t>Condensers often single-pass - frictional pressure loss very small</a:t>
            </a:r>
            <a:br>
              <a:rPr lang="en-GB" altLang="ja-JP" dirty="0" smtClean="0"/>
            </a:br>
            <a:endParaRPr lang="en-GB" altLang="ja-JP" dirty="0" smtClean="0"/>
          </a:p>
          <a:p>
            <a:r>
              <a:rPr lang="en-GB" altLang="ja-JP" dirty="0" smtClean="0"/>
              <a:t>Suitable for partial installation to reduce pressure drop</a:t>
            </a:r>
            <a:br>
              <a:rPr lang="en-GB" altLang="ja-JP" dirty="0" smtClean="0"/>
            </a:br>
            <a:endParaRPr lang="en-GB" altLang="ja-JP" dirty="0" smtClean="0"/>
          </a:p>
          <a:p>
            <a:r>
              <a:rPr lang="en-GB" altLang="ja-JP" dirty="0" smtClean="0"/>
              <a:t>In situation where increased sub cooling or desuperheating is needed</a:t>
            </a:r>
            <a:br>
              <a:rPr lang="en-GB" altLang="ja-JP" dirty="0" smtClean="0"/>
            </a:br>
            <a:endParaRPr lang="en-GB" altLang="ja-JP" dirty="0" smtClean="0"/>
          </a:p>
          <a:p>
            <a:r>
              <a:rPr lang="en-GB" altLang="ja-JP" dirty="0" smtClean="0"/>
              <a:t>Optimising new designs</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26</a:t>
            </a:fld>
            <a:endParaRPr lang="en-GB" dirty="0"/>
          </a:p>
        </p:txBody>
      </p:sp>
    </p:spTree>
    <p:extLst>
      <p:ext uri="{BB962C8B-B14F-4D97-AF65-F5344CB8AC3E}">
        <p14:creationId xmlns:p14="http://schemas.microsoft.com/office/powerpoint/2010/main" val="1363238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800100" lvl="1" indent="-342900">
              <a:buFont typeface="Arial" pitchFamily="34" charset="0"/>
              <a:buChar char="•"/>
            </a:pPr>
            <a:r>
              <a:rPr lang="en-GB" altLang="ja-JP" sz="2400" b="0" dirty="0" smtClean="0">
                <a:solidFill>
                  <a:schemeClr val="tx1"/>
                </a:solidFill>
              </a:rPr>
              <a:t>Viscous liquids with long subcooled regions </a:t>
            </a:r>
            <a:br>
              <a:rPr lang="en-GB" altLang="ja-JP" sz="2400" b="0" dirty="0" smtClean="0">
                <a:solidFill>
                  <a:schemeClr val="tx1"/>
                </a:solidFill>
              </a:rPr>
            </a:br>
            <a:endParaRPr lang="en-GB" altLang="ja-JP" sz="2400" b="0" dirty="0" smtClean="0">
              <a:solidFill>
                <a:schemeClr val="tx1"/>
              </a:solidFill>
            </a:endParaRPr>
          </a:p>
          <a:p>
            <a:pPr marL="800100" lvl="1" indent="-342900">
              <a:buFont typeface="Arial" pitchFamily="34" charset="0"/>
              <a:buChar char="•"/>
            </a:pPr>
            <a:r>
              <a:rPr lang="en-GB" altLang="ja-JP" sz="2400" b="0" dirty="0" smtClean="0">
                <a:solidFill>
                  <a:schemeClr val="tx1"/>
                </a:solidFill>
              </a:rPr>
              <a:t>Operation under vacuum conditions</a:t>
            </a:r>
            <a:br>
              <a:rPr lang="en-GB" altLang="ja-JP" sz="2400" b="0" dirty="0" smtClean="0">
                <a:solidFill>
                  <a:schemeClr val="tx1"/>
                </a:solidFill>
              </a:rPr>
            </a:br>
            <a:endParaRPr lang="en-GB" altLang="ja-JP" sz="2400" b="0" dirty="0" smtClean="0">
              <a:solidFill>
                <a:schemeClr val="tx1"/>
              </a:solidFill>
            </a:endParaRPr>
          </a:p>
          <a:p>
            <a:pPr marL="800100" lvl="1" indent="-342900">
              <a:buFont typeface="Arial" pitchFamily="34" charset="0"/>
              <a:buChar char="•"/>
            </a:pPr>
            <a:r>
              <a:rPr lang="en-GB" altLang="ja-JP" sz="2400" b="0" dirty="0" smtClean="0">
                <a:solidFill>
                  <a:schemeClr val="tx1"/>
                </a:solidFill>
              </a:rPr>
              <a:t>Low temperature driving forces</a:t>
            </a:r>
          </a:p>
          <a:p>
            <a:pPr marL="800100" lvl="1" indent="-342900">
              <a:buFont typeface="Arial" pitchFamily="34" charset="0"/>
              <a:buChar char="•"/>
            </a:pPr>
            <a:endParaRPr lang="en-GB" altLang="ja-JP" sz="2400" b="0" dirty="0" smtClean="0">
              <a:solidFill>
                <a:schemeClr val="tx1"/>
              </a:solidFill>
            </a:endParaRPr>
          </a:p>
          <a:p>
            <a:pPr marL="800100" lvl="1" indent="-342900">
              <a:buFont typeface="Arial" pitchFamily="34" charset="0"/>
              <a:buChar char="•"/>
            </a:pPr>
            <a:r>
              <a:rPr lang="en-GB" altLang="ja-JP" sz="2400" b="0" dirty="0" smtClean="0">
                <a:solidFill>
                  <a:schemeClr val="tx1"/>
                </a:solidFill>
              </a:rPr>
              <a:t>Exchangers showing flow instabilities</a:t>
            </a:r>
          </a:p>
          <a:p>
            <a:pPr lvl="1"/>
            <a:endParaRPr lang="en-GB" altLang="ja-JP" sz="2400" b="0" dirty="0" smtClean="0">
              <a:solidFill>
                <a:schemeClr val="tx1"/>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27</a:t>
            </a:fld>
            <a:endParaRPr lang="en-GB" dirty="0"/>
          </a:p>
        </p:txBody>
      </p:sp>
    </p:spTree>
    <p:extLst>
      <p:ext uri="{BB962C8B-B14F-4D97-AF65-F5344CB8AC3E}">
        <p14:creationId xmlns:p14="http://schemas.microsoft.com/office/powerpoint/2010/main" val="310406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altLang="ja-JP" dirty="0" smtClean="0">
                <a:solidFill>
                  <a:schemeClr val="tx1"/>
                </a:solidFill>
              </a:rPr>
              <a:t>When using the Insert droplets are hold up and</a:t>
            </a:r>
            <a:br>
              <a:rPr lang="en-GB" altLang="ja-JP" dirty="0" smtClean="0">
                <a:solidFill>
                  <a:schemeClr val="tx1"/>
                </a:solidFill>
              </a:rPr>
            </a:br>
            <a:r>
              <a:rPr lang="en-GB" altLang="ja-JP" dirty="0" smtClean="0">
                <a:solidFill>
                  <a:schemeClr val="tx1"/>
                </a:solidFill>
              </a:rPr>
              <a:t>exposed to </a:t>
            </a:r>
          </a:p>
          <a:p>
            <a:pPr marL="342900" lvl="1" indent="-342900">
              <a:buFont typeface="Wingdings" pitchFamily="2" charset="2"/>
              <a:buChar char="Ø"/>
            </a:pPr>
            <a:r>
              <a:rPr lang="en-GB" altLang="ja-JP" dirty="0" smtClean="0">
                <a:solidFill>
                  <a:schemeClr val="tx1"/>
                </a:solidFill>
              </a:rPr>
              <a:t>To control film boiling</a:t>
            </a:r>
            <a:endParaRPr lang="en-GB" altLang="ja-JP" dirty="0" smtClean="0"/>
          </a:p>
          <a:p>
            <a:pPr marL="0" lvl="1"/>
            <a:endParaRPr lang="en-GB" altLang="ja-JP" dirty="0" smtClean="0">
              <a:solidFill>
                <a:schemeClr val="tx1"/>
              </a:solidFill>
            </a:endParaRPr>
          </a:p>
          <a:p>
            <a:pPr marL="342900" lvl="1" indent="-342900">
              <a:buFont typeface="Wingdings" pitchFamily="2" charset="2"/>
              <a:buChar char="Ø"/>
            </a:pPr>
            <a:r>
              <a:rPr lang="en-GB" altLang="ja-JP" dirty="0" smtClean="0">
                <a:solidFill>
                  <a:schemeClr val="tx1"/>
                </a:solidFill>
              </a:rPr>
              <a:t>Improved heat transfer in the</a:t>
            </a:r>
            <a:br>
              <a:rPr lang="en-GB" altLang="ja-JP" dirty="0" smtClean="0">
                <a:solidFill>
                  <a:schemeClr val="tx1"/>
                </a:solidFill>
              </a:rPr>
            </a:br>
            <a:r>
              <a:rPr lang="en-GB" altLang="ja-JP" dirty="0" smtClean="0">
                <a:solidFill>
                  <a:schemeClr val="tx1"/>
                </a:solidFill>
              </a:rPr>
              <a:t>   superheated region</a:t>
            </a:r>
            <a:endParaRPr lang="en-GB" altLang="ja-JP" dirty="0" smtClean="0"/>
          </a:p>
          <a:p>
            <a:r>
              <a:rPr lang="en-GB" altLang="ja-JP" dirty="0" smtClean="0">
                <a:solidFill>
                  <a:schemeClr val="tx1"/>
                </a:solidFill>
              </a:rPr>
              <a:t>higher heat transfer</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28</a:t>
            </a:fld>
            <a:endParaRPr lang="en-GB" dirty="0"/>
          </a:p>
        </p:txBody>
      </p:sp>
    </p:spTree>
    <p:extLst>
      <p:ext uri="{BB962C8B-B14F-4D97-AF65-F5344CB8AC3E}">
        <p14:creationId xmlns:p14="http://schemas.microsoft.com/office/powerpoint/2010/main" val="380021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総括伝熱係数は、管側、胴側の境膜伝熱係数と、この式の様な関係があります。大きな総括係数を得るためには、両側の境膜係数がほぼ等価になるのが効率的です。図は胴側境膜係数と総括伝熱係数の関係を、平滑管とハイトラン挿入管で比較したものです。管側係数より胴側係数が大きい場合、管側律速、逆が胴側律速と表現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3</a:t>
            </a:fld>
            <a:endParaRPr lang="en-GB" dirty="0"/>
          </a:p>
        </p:txBody>
      </p:sp>
    </p:spTree>
    <p:extLst>
      <p:ext uri="{BB962C8B-B14F-4D97-AF65-F5344CB8AC3E}">
        <p14:creationId xmlns:p14="http://schemas.microsoft.com/office/powerpoint/2010/main" val="11672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熱交換器の管側を</a:t>
            </a:r>
            <a:r>
              <a:rPr kumimoji="1" lang="en-US" altLang="ja-JP" dirty="0" smtClean="0"/>
              <a:t>1</a:t>
            </a:r>
            <a:r>
              <a:rPr kumimoji="1" lang="ja-JP" altLang="en-US" dirty="0" smtClean="0"/>
              <a:t>パスにすることには、単なる選択肢とは言え、用途によっては、せざるを得ない理由があります。一つは温度クロスのある用途、これは２つの熱交換流体の温度差が小さいときに起こりやすくなります。もう一つは、蒸発器や凝縮器の様な</a:t>
            </a:r>
            <a:r>
              <a:rPr kumimoji="1" lang="en-US" altLang="ja-JP" dirty="0" smtClean="0"/>
              <a:t>2</a:t>
            </a:r>
            <a:r>
              <a:rPr kumimoji="1" lang="ja-JP" altLang="en-US" dirty="0" smtClean="0"/>
              <a:t>相流の用途になります。これらの熱交換器では管パスの増加によって流速を上げ、境膜伝熱係数を大きくすると言う選択肢は無いので、ハイトランの出番となります。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4</a:t>
            </a:fld>
            <a:endParaRPr lang="en-GB" dirty="0"/>
          </a:p>
        </p:txBody>
      </p:sp>
    </p:spTree>
    <p:extLst>
      <p:ext uri="{BB962C8B-B14F-4D97-AF65-F5344CB8AC3E}">
        <p14:creationId xmlns:p14="http://schemas.microsoft.com/office/powerpoint/2010/main" val="225968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solidFill>
                  <a:srgbClr val="FF0000"/>
                </a:solidFill>
              </a:rPr>
              <a:t>上の図は低温流体の出口温度が、高温流体の出口温度よりも高い場合です。下図の左のように</a:t>
            </a:r>
            <a:r>
              <a:rPr lang="en-US" altLang="ja-JP" dirty="0" smtClean="0">
                <a:solidFill>
                  <a:srgbClr val="FF0000"/>
                </a:solidFill>
              </a:rPr>
              <a:t>1</a:t>
            </a:r>
            <a:r>
              <a:rPr lang="ja-JP" altLang="en-US" dirty="0" smtClean="0">
                <a:solidFill>
                  <a:srgbClr val="FF0000"/>
                </a:solidFill>
              </a:rPr>
              <a:t>パス管配列のみ、管長さに対して両流体の温度差を取れますが、右図の管が</a:t>
            </a:r>
            <a:r>
              <a:rPr lang="en-US" altLang="ja-JP" dirty="0" smtClean="0">
                <a:solidFill>
                  <a:srgbClr val="FF0000"/>
                </a:solidFill>
              </a:rPr>
              <a:t>2</a:t>
            </a:r>
            <a:r>
              <a:rPr lang="ja-JP" altLang="en-US" dirty="0" smtClean="0">
                <a:solidFill>
                  <a:srgbClr val="FF0000"/>
                </a:solidFill>
              </a:rPr>
              <a:t>パスの場合、交点の右では温度差が逆転してしまって、全く逆効果になってしまいます。空の平滑管では、</a:t>
            </a:r>
            <a:r>
              <a:rPr lang="en-US" altLang="ja-JP" dirty="0" smtClean="0">
                <a:solidFill>
                  <a:srgbClr val="FF0000"/>
                </a:solidFill>
              </a:rPr>
              <a:t>1</a:t>
            </a:r>
            <a:r>
              <a:rPr lang="ja-JP" altLang="en-US" dirty="0" smtClean="0">
                <a:solidFill>
                  <a:srgbClr val="FF0000"/>
                </a:solidFill>
              </a:rPr>
              <a:t>パスで境膜伝熱係数を上げるためには、管径を細く、かつ長くする必要がありますが、ハイトランは</a:t>
            </a:r>
            <a:r>
              <a:rPr lang="en-US" altLang="ja-JP" dirty="0" smtClean="0">
                <a:solidFill>
                  <a:srgbClr val="FF0000"/>
                </a:solidFill>
              </a:rPr>
              <a:t>1</a:t>
            </a:r>
            <a:r>
              <a:rPr lang="ja-JP" altLang="en-US" dirty="0" smtClean="0">
                <a:solidFill>
                  <a:srgbClr val="FF0000"/>
                </a:solidFill>
              </a:rPr>
              <a:t>パスの管側境膜係数を上げる効果があるので、非常に有利です。</a:t>
            </a:r>
            <a:endParaRPr lang="en-US" altLang="ja-JP"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solidFill>
                  <a:srgbClr val="FF0000"/>
                </a:solidFill>
              </a:rPr>
              <a:t>もう一つ気をつけることは、ハイトランを複数の管パスに採用した場合、伝熱促進によってこの温度クロスの起こる可能性もあるということです。</a:t>
            </a:r>
            <a:endParaRPr lang="en-GB" altLang="ja-JP" dirty="0" smtClean="0">
              <a:solidFill>
                <a:srgbClr val="FF0000"/>
              </a:solidFill>
            </a:endParaRPr>
          </a:p>
          <a:p>
            <a:endParaRPr lang="en-GB" altLang="ja-JP" dirty="0" smtClean="0">
              <a:solidFill>
                <a:srgbClr val="FF0000"/>
              </a:solidFill>
            </a:endParaRPr>
          </a:p>
          <a:p>
            <a:endParaRPr lang="en-GB" altLang="ja-JP" dirty="0" smtClean="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5</a:t>
            </a:fld>
            <a:endParaRPr lang="en-GB" dirty="0"/>
          </a:p>
        </p:txBody>
      </p:sp>
    </p:spTree>
    <p:extLst>
      <p:ext uri="{BB962C8B-B14F-4D97-AF65-F5344CB8AC3E}">
        <p14:creationId xmlns:p14="http://schemas.microsoft.com/office/powerpoint/2010/main" val="265060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a:t>
            </a:r>
            <a:r>
              <a:rPr kumimoji="1" lang="ja-JP" altLang="en-US" dirty="0" smtClean="0"/>
              <a:t>相流の</a:t>
            </a:r>
            <a:r>
              <a:rPr kumimoji="1" lang="en-US" altLang="ja-JP" dirty="0" smtClean="0"/>
              <a:t>1</a:t>
            </a:r>
            <a:r>
              <a:rPr kumimoji="1" lang="ja-JP" altLang="en-US" dirty="0" smtClean="0"/>
              <a:t>パス用途は、サーモサイフォン・リボイラー、流下膜式蒸発器、縦型管側凝縮器の</a:t>
            </a:r>
            <a:r>
              <a:rPr kumimoji="1" lang="en-US" altLang="ja-JP" dirty="0" smtClean="0"/>
              <a:t>3</a:t>
            </a:r>
            <a:r>
              <a:rPr kumimoji="1" lang="ja-JP" altLang="en-US" dirty="0" err="1" smtClean="0"/>
              <a:t>つに</a:t>
            </a:r>
            <a:r>
              <a:rPr kumimoji="1" lang="ja-JP" altLang="en-US" dirty="0" smtClean="0"/>
              <a:t>集約される。</a:t>
            </a:r>
            <a:r>
              <a:rPr kumimoji="1" lang="en-US" altLang="ja-JP" dirty="0" smtClean="0"/>
              <a:t>2</a:t>
            </a:r>
            <a:r>
              <a:rPr kumimoji="1" lang="ja-JP" altLang="en-US" dirty="0" smtClean="0"/>
              <a:t>相流にハイトランを採用する場合には、必ずカルガビン社にご相談ください。豊富な実験と経験から適正な解答をいたします。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6</a:t>
            </a:fld>
            <a:endParaRPr lang="en-GB" dirty="0"/>
          </a:p>
        </p:txBody>
      </p:sp>
    </p:spTree>
    <p:extLst>
      <p:ext uri="{BB962C8B-B14F-4D97-AF65-F5344CB8AC3E}">
        <p14:creationId xmlns:p14="http://schemas.microsoft.com/office/powerpoint/2010/main" val="852058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17575" y="744538"/>
            <a:ext cx="4965700" cy="3724275"/>
          </a:xfrm>
          <a:ln/>
        </p:spPr>
      </p:sp>
      <p:sp>
        <p:nvSpPr>
          <p:cNvPr id="82947" name="Rectangle 3"/>
          <p:cNvSpPr>
            <a:spLocks noGrp="1" noChangeArrowheads="1"/>
          </p:cNvSpPr>
          <p:nvPr>
            <p:ph type="body" idx="1"/>
          </p:nvPr>
        </p:nvSpPr>
        <p:spPr>
          <a:xfrm>
            <a:off x="907730" y="4715351"/>
            <a:ext cx="4982215" cy="44665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143" indent="-228143"/>
            <a:r>
              <a:rPr lang="ja-JP" altLang="en-US" dirty="0" smtClean="0"/>
              <a:t>このグラフは廃活管に関するシーダーとテイト式の関係図に、影の部分にハイトラン</a:t>
            </a:r>
            <a:r>
              <a:rPr lang="en-US" altLang="ja-JP" dirty="0" smtClean="0"/>
              <a:t>3</a:t>
            </a:r>
            <a:r>
              <a:rPr lang="ja-JP" altLang="en-US" dirty="0" smtClean="0"/>
              <a:t>次元エレメントの性能範囲を配置し、どの点でも的確な促進性能を選択できるようにしたものです。</a:t>
            </a:r>
            <a:endParaRPr lang="en-US" altLang="ja-JP" dirty="0" smtClean="0"/>
          </a:p>
          <a:p>
            <a:pPr marL="228143" indent="-228143"/>
            <a:r>
              <a:rPr lang="ja-JP" altLang="en-US" dirty="0" smtClean="0"/>
              <a:t>１）緑色の四角は、右側軸の圧力損失に対応し、右上の</a:t>
            </a:r>
            <a:r>
              <a:rPr lang="en-US" altLang="ja-JP" dirty="0" smtClean="0"/>
              <a:t>8</a:t>
            </a:r>
            <a:r>
              <a:rPr lang="ja-JP" altLang="en-US" dirty="0" smtClean="0"/>
              <a:t>パスから左下の</a:t>
            </a:r>
            <a:r>
              <a:rPr lang="en-US" altLang="ja-JP" dirty="0" smtClean="0"/>
              <a:t>1</a:t>
            </a:r>
            <a:r>
              <a:rPr lang="ja-JP" altLang="en-US" dirty="0" smtClean="0"/>
              <a:t>パスへと下がってきます。</a:t>
            </a:r>
            <a:endParaRPr lang="en-US" altLang="ja-JP" dirty="0" smtClean="0"/>
          </a:p>
          <a:p>
            <a:pPr marL="228143" indent="-228143"/>
            <a:r>
              <a:rPr lang="ja-JP" altLang="en-US" dirty="0" smtClean="0"/>
              <a:t>２）</a:t>
            </a:r>
            <a:r>
              <a:rPr lang="en-US" altLang="ja-JP" dirty="0" smtClean="0"/>
              <a:t>1</a:t>
            </a:r>
            <a:r>
              <a:rPr lang="ja-JP" altLang="en-US" dirty="0" smtClean="0"/>
              <a:t>バールの圧力損失をもつ</a:t>
            </a:r>
            <a:r>
              <a:rPr lang="en-US" altLang="ja-JP" dirty="0" smtClean="0"/>
              <a:t>8</a:t>
            </a:r>
            <a:r>
              <a:rPr lang="ja-JP" altLang="en-US" dirty="0" smtClean="0"/>
              <a:t>パス熱交換器と、同じ形状、同じ伝熱面積、そして同じ圧力損失をもつハイトラン挿入</a:t>
            </a:r>
            <a:r>
              <a:rPr lang="en-US" altLang="ja-JP" dirty="0" smtClean="0"/>
              <a:t>2</a:t>
            </a:r>
            <a:r>
              <a:rPr lang="ja-JP" altLang="en-US" dirty="0" smtClean="0"/>
              <a:t>パス熱交換器（図中青い四角の点）を比較すると、約</a:t>
            </a:r>
            <a:r>
              <a:rPr lang="en-US" altLang="ja-JP" dirty="0" smtClean="0"/>
              <a:t>6</a:t>
            </a:r>
            <a:r>
              <a:rPr lang="ja-JP" altLang="en-US" dirty="0" smtClean="0"/>
              <a:t>倍の熱伝達速度を達成してます。（</a:t>
            </a:r>
            <a:r>
              <a:rPr lang="en-US" altLang="ja-JP" dirty="0" smtClean="0"/>
              <a:t>3.8</a:t>
            </a:r>
            <a:r>
              <a:rPr lang="ja-JP" altLang="en-US" dirty="0" smtClean="0"/>
              <a:t>から</a:t>
            </a:r>
            <a:r>
              <a:rPr lang="en-US" altLang="ja-JP" dirty="0" smtClean="0"/>
              <a:t>20</a:t>
            </a:r>
            <a:r>
              <a:rPr lang="ja-JP" altLang="en-US" dirty="0" smtClean="0"/>
              <a:t>）</a:t>
            </a:r>
            <a:endParaRPr lang="en-US" altLang="ja-JP" dirty="0" smtClean="0"/>
          </a:p>
          <a:p>
            <a:pPr marL="228143" indent="-228143"/>
            <a:r>
              <a:rPr lang="ja-JP" altLang="en-US" dirty="0" smtClean="0"/>
              <a:t>３）この</a:t>
            </a:r>
            <a:r>
              <a:rPr lang="en-US" altLang="ja-JP" dirty="0" smtClean="0"/>
              <a:t>2</a:t>
            </a:r>
            <a:r>
              <a:rPr lang="ja-JP" altLang="en-US" dirty="0" err="1" smtClean="0"/>
              <a:t>つの</a:t>
            </a:r>
            <a:r>
              <a:rPr lang="ja-JP" altLang="en-US" dirty="0" smtClean="0"/>
              <a:t>場合を比較すると、ハイトランを使用した場合には</a:t>
            </a:r>
            <a:r>
              <a:rPr lang="en-US" altLang="ja-JP" dirty="0" smtClean="0"/>
              <a:t>20</a:t>
            </a:r>
            <a:r>
              <a:rPr lang="ja-JP" altLang="en-US" dirty="0" smtClean="0"/>
              <a:t>の熱伝達係数が、</a:t>
            </a:r>
            <a:r>
              <a:rPr lang="en-US" altLang="ja-JP" dirty="0" smtClean="0"/>
              <a:t>0.3m/s</a:t>
            </a:r>
            <a:r>
              <a:rPr lang="ja-JP" altLang="en-US" dirty="0" smtClean="0"/>
              <a:t>の流速で達成されており、平滑管ではその流速は</a:t>
            </a:r>
            <a:r>
              <a:rPr lang="en-US" altLang="ja-JP" dirty="0" smtClean="0"/>
              <a:t>1.2m/s</a:t>
            </a:r>
            <a:r>
              <a:rPr lang="ja-JP" altLang="en-US" dirty="0" smtClean="0"/>
              <a:t>であることが見出せます。</a:t>
            </a:r>
            <a:endParaRPr lang="en-US" altLang="ja-JP" dirty="0" smtClean="0"/>
          </a:p>
          <a:p>
            <a:pPr marL="228143" indent="-228143"/>
            <a:r>
              <a:rPr lang="ja-JP" altLang="en-US" dirty="0" smtClean="0"/>
              <a:t>４</a:t>
            </a:r>
            <a:r>
              <a:rPr lang="en-US" altLang="ja-JP" dirty="0" smtClean="0"/>
              <a:t>)1</a:t>
            </a:r>
            <a:r>
              <a:rPr lang="ja-JP" altLang="en-US" dirty="0" smtClean="0"/>
              <a:t>パスを選択すると、</a:t>
            </a:r>
            <a:r>
              <a:rPr lang="en-US" altLang="ja-JP" dirty="0" smtClean="0"/>
              <a:t>14</a:t>
            </a:r>
            <a:r>
              <a:rPr lang="ja-JP" altLang="en-US" dirty="0" smtClean="0"/>
              <a:t>の熱伝達係数が</a:t>
            </a:r>
            <a:r>
              <a:rPr lang="en-US" altLang="ja-JP" dirty="0" smtClean="0"/>
              <a:t>0.2</a:t>
            </a:r>
            <a:r>
              <a:rPr lang="ja-JP" altLang="en-US" dirty="0" smtClean="0"/>
              <a:t>バールで達成され、これは平滑管の</a:t>
            </a:r>
            <a:r>
              <a:rPr lang="en-US" altLang="ja-JP" dirty="0" smtClean="0"/>
              <a:t>3.68</a:t>
            </a:r>
            <a:r>
              <a:rPr lang="ja-JP" altLang="en-US" dirty="0" smtClean="0"/>
              <a:t>倍となります。</a:t>
            </a:r>
            <a:endParaRPr lang="en-US" altLang="ja-JP" dirty="0" smtClean="0"/>
          </a:p>
          <a:p>
            <a:pPr marL="228143" indent="-228143"/>
            <a:r>
              <a:rPr lang="ja-JP" altLang="en-US" dirty="0" smtClean="0"/>
              <a:t>５）</a:t>
            </a:r>
            <a:r>
              <a:rPr lang="en-US" altLang="ja-JP" dirty="0" smtClean="0"/>
              <a:t>20</a:t>
            </a:r>
            <a:r>
              <a:rPr lang="ja-JP" altLang="en-US" dirty="0" smtClean="0"/>
              <a:t>の熱伝達係数を平滑管で達成するためには、</a:t>
            </a:r>
            <a:r>
              <a:rPr lang="en-US" altLang="ja-JP" dirty="0" smtClean="0"/>
              <a:t>6m/s</a:t>
            </a:r>
            <a:r>
              <a:rPr lang="ja-JP" altLang="en-US" dirty="0" smtClean="0"/>
              <a:t>が必要となり、その結果</a:t>
            </a:r>
            <a:r>
              <a:rPr lang="en-US" altLang="ja-JP" dirty="0" smtClean="0"/>
              <a:t>42</a:t>
            </a:r>
            <a:r>
              <a:rPr lang="ja-JP" altLang="en-US" dirty="0" smtClean="0"/>
              <a:t>パスで、</a:t>
            </a:r>
            <a:r>
              <a:rPr lang="en-US" altLang="ja-JP" dirty="0" smtClean="0"/>
              <a:t>100</a:t>
            </a:r>
            <a:r>
              <a:rPr lang="ja-JP" altLang="en-US" dirty="0" smtClean="0"/>
              <a:t>バール以上の圧力損失となります。</a:t>
            </a:r>
            <a:endParaRPr lang="en-US" altLang="ja-JP" dirty="0" smtClean="0"/>
          </a:p>
        </p:txBody>
      </p:sp>
    </p:spTree>
    <p:extLst>
      <p:ext uri="{BB962C8B-B14F-4D97-AF65-F5344CB8AC3E}">
        <p14:creationId xmlns:p14="http://schemas.microsoft.com/office/powerpoint/2010/main" val="148394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この写真は</a:t>
            </a:r>
            <a:r>
              <a:rPr kumimoji="1" lang="en-US" altLang="ja-JP" dirty="0" smtClean="0"/>
              <a:t>4</a:t>
            </a:r>
            <a:r>
              <a:rPr kumimoji="1" lang="ja-JP" altLang="en-US" dirty="0" smtClean="0"/>
              <a:t>パスを</a:t>
            </a:r>
            <a:r>
              <a:rPr kumimoji="1" lang="en-US" altLang="ja-JP" dirty="0" smtClean="0"/>
              <a:t>1</a:t>
            </a:r>
            <a:r>
              <a:rPr kumimoji="1" lang="ja-JP" altLang="en-US" dirty="0" smtClean="0"/>
              <a:t>パスに改造する前の管バンドルです。パス数を下げて、ハイトラン挿入による圧力損失を確保することが可能となります。同じ伝熱係数を得るための、ハイトランによる圧力損失の増大は、パス数増加によるのより小さくなる。許容圧力損失が決まっている場合、ハイトランのループワイヤーの充填密度で調整され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8</a:t>
            </a:fld>
            <a:endParaRPr lang="en-GB" dirty="0"/>
          </a:p>
        </p:txBody>
      </p:sp>
    </p:spTree>
    <p:extLst>
      <p:ext uri="{BB962C8B-B14F-4D97-AF65-F5344CB8AC3E}">
        <p14:creationId xmlns:p14="http://schemas.microsoft.com/office/powerpoint/2010/main" val="296111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既存の改造計画をたてるにあたって重要なことは、現状の正確な把握です。ハイトラン</a:t>
            </a:r>
            <a:r>
              <a:rPr kumimoji="1" lang="en-US" altLang="ja-JP" dirty="0" smtClean="0"/>
              <a:t>.SP</a:t>
            </a:r>
            <a:r>
              <a:rPr kumimoji="1" lang="ja-JP" altLang="en-US" dirty="0" smtClean="0"/>
              <a:t>をプラグインした</a:t>
            </a:r>
            <a:r>
              <a:rPr kumimoji="1" lang="en-US" altLang="ja-JP" dirty="0" smtClean="0"/>
              <a:t>HTRI</a:t>
            </a:r>
            <a:r>
              <a:rPr kumimoji="1" lang="ja-JP" altLang="en-US" dirty="0" smtClean="0"/>
              <a:t>や</a:t>
            </a:r>
            <a:r>
              <a:rPr kumimoji="1" lang="en-US" altLang="ja-JP" dirty="0" smtClean="0"/>
              <a:t>EDR</a:t>
            </a:r>
            <a:r>
              <a:rPr kumimoji="1" lang="ja-JP" altLang="en-US" dirty="0" smtClean="0"/>
              <a:t>を用いて、現状の運転状況を正確に把握することが重要です。もちろん気象条件や性能の経年変化等もこの段階で把握しておくことが望ましいでしょう。</a:t>
            </a:r>
            <a:endParaRPr kumimoji="1" lang="en-US" altLang="ja-JP" dirty="0" smtClean="0"/>
          </a:p>
          <a:p>
            <a:r>
              <a:rPr kumimoji="1" lang="ja-JP" altLang="en-US" dirty="0" smtClean="0"/>
              <a:t>次いでプロセス側からの条件変更の可能性と熱交換器の改造の可能性も調査します。</a:t>
            </a:r>
            <a:endParaRPr kumimoji="1" lang="en-US" altLang="ja-JP" dirty="0" smtClean="0"/>
          </a:p>
          <a:p>
            <a:r>
              <a:rPr kumimoji="1" lang="ja-JP" altLang="en-US" dirty="0" smtClean="0"/>
              <a:t>管バンドルのパス数変更は、必ずしも自由度が大きいとは言えないことが多いので、可能なパス数変更に応じて、ハイトランの効果を計算します。</a:t>
            </a:r>
            <a:endParaRPr kumimoji="1" lang="en-US" altLang="ja-JP" dirty="0" smtClean="0"/>
          </a:p>
          <a:p>
            <a:r>
              <a:rPr kumimoji="1" lang="ja-JP" altLang="en-US" dirty="0" smtClean="0"/>
              <a:t>計算結果を改造やハイトランの導入、工事コスト考慮して評価します。この場合、長期的なメリット（例えばクリーニング期間の延長など）も評価する必要があるでしょう。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9</a:t>
            </a:fld>
            <a:endParaRPr lang="en-GB" dirty="0"/>
          </a:p>
        </p:txBody>
      </p:sp>
    </p:spTree>
    <p:extLst>
      <p:ext uri="{BB962C8B-B14F-4D97-AF65-F5344CB8AC3E}">
        <p14:creationId xmlns:p14="http://schemas.microsoft.com/office/powerpoint/2010/main" val="215759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94183349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652283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62000"/>
            <a:ext cx="2038350" cy="4114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0"/>
            <a:ext cx="596265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6358828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676400"/>
            <a:ext cx="2895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733800" y="1676400"/>
            <a:ext cx="2895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517291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676400"/>
            <a:ext cx="5943600" cy="3200400"/>
          </a:xfrm>
        </p:spPr>
        <p:txBody>
          <a:bodyPr/>
          <a:lstStyle/>
          <a:p>
            <a:pPr lvl="0"/>
            <a:endParaRPr lang="en-GB" noProof="0" dirty="0" smtClean="0"/>
          </a:p>
        </p:txBody>
      </p:sp>
    </p:spTree>
    <p:extLst>
      <p:ext uri="{BB962C8B-B14F-4D97-AF65-F5344CB8AC3E}">
        <p14:creationId xmlns:p14="http://schemas.microsoft.com/office/powerpoint/2010/main" val="5482250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76400"/>
            <a:ext cx="2895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733800" y="1676400"/>
            <a:ext cx="2895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085280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676400"/>
            <a:ext cx="2895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3733800" y="1676400"/>
            <a:ext cx="2895600" cy="152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733800" y="3352800"/>
            <a:ext cx="2895600" cy="152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547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1052513"/>
            <a:ext cx="7067550" cy="72231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476375" y="1916113"/>
            <a:ext cx="3451225" cy="4105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080000" y="1916113"/>
            <a:ext cx="3451225" cy="1976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080000" y="4044950"/>
            <a:ext cx="3451225" cy="1976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noChangeArrowheads="1"/>
          </p:cNvSpPr>
          <p:nvPr>
            <p:ph type="sldNum" sz="quarter" idx="10"/>
          </p:nvPr>
        </p:nvSpPr>
        <p:spPr>
          <a:xfrm>
            <a:off x="84138" y="6242050"/>
            <a:ext cx="587375" cy="488950"/>
          </a:xfrm>
          <a:prstGeom prst="rect">
            <a:avLst/>
          </a:prstGeom>
          <a:ln/>
        </p:spPr>
        <p:txBody>
          <a:bodyPr/>
          <a:lstStyle>
            <a:lvl1pPr>
              <a:defRPr/>
            </a:lvl1pPr>
          </a:lstStyle>
          <a:p>
            <a:pPr>
              <a:defRPr/>
            </a:pPr>
            <a:fld id="{3DE4283A-726B-491B-A71E-8F41CFDE0E72}" type="slidenum">
              <a:rPr lang="en-US"/>
              <a:pPr>
                <a:defRPr/>
              </a:pPr>
              <a:t>‹#›</a:t>
            </a:fld>
            <a:endParaRPr lang="en-US" dirty="0"/>
          </a:p>
        </p:txBody>
      </p:sp>
    </p:spTree>
    <p:extLst>
      <p:ext uri="{BB962C8B-B14F-4D97-AF65-F5344CB8AC3E}">
        <p14:creationId xmlns:p14="http://schemas.microsoft.com/office/powerpoint/2010/main" val="424200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318565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15635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76400"/>
            <a:ext cx="28956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733800" y="1676400"/>
            <a:ext cx="28956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236672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145720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03091539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185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9273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6556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7"/>
          <p:cNvSpPr>
            <a:spLocks noChangeArrowheads="1"/>
          </p:cNvSpPr>
          <p:nvPr userDrawn="1"/>
        </p:nvSpPr>
        <p:spPr bwMode="auto">
          <a:xfrm>
            <a:off x="7223125" y="652621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GB" sz="1400" dirty="0">
                <a:solidFill>
                  <a:schemeClr val="bg1"/>
                </a:solidFill>
                <a:latin typeface="Times New Roman" charset="0"/>
              </a:rPr>
              <a:t>Page</a:t>
            </a:r>
            <a:r>
              <a:rPr lang="en-GB" sz="1400" b="0" dirty="0">
                <a:solidFill>
                  <a:schemeClr val="bg1"/>
                </a:solidFill>
                <a:latin typeface="Times New Roman" charset="0"/>
              </a:rPr>
              <a:t> </a:t>
            </a:r>
            <a:fld id="{7927A476-1E94-4CB1-8378-C5469066DA69}" type="slidenum">
              <a:rPr lang="en-GB" sz="1400">
                <a:solidFill>
                  <a:schemeClr val="bg1"/>
                </a:solidFill>
                <a:latin typeface="Times New Roman" charset="0"/>
              </a:rPr>
              <a:pPr algn="r"/>
              <a:t>‹#›</a:t>
            </a:fld>
            <a:endParaRPr lang="en-GB" sz="1400" b="0" dirty="0">
              <a:solidFill>
                <a:schemeClr val="bg1"/>
              </a:solidFill>
              <a:latin typeface="Times New Roman" charset="0"/>
            </a:endParaRPr>
          </a:p>
        </p:txBody>
      </p:sp>
      <p:sp>
        <p:nvSpPr>
          <p:cNvPr id="1027" name="Rectangle 32"/>
          <p:cNvSpPr>
            <a:spLocks noGrp="1" noChangeArrowheads="1"/>
          </p:cNvSpPr>
          <p:nvPr>
            <p:ph type="title"/>
          </p:nvPr>
        </p:nvSpPr>
        <p:spPr bwMode="auto">
          <a:xfrm>
            <a:off x="685800" y="762000"/>
            <a:ext cx="815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4"/>
          <p:cNvSpPr>
            <a:spLocks noGrp="1" noChangeArrowheads="1"/>
          </p:cNvSpPr>
          <p:nvPr>
            <p:ph type="body" idx="1"/>
          </p:nvPr>
        </p:nvSpPr>
        <p:spPr bwMode="auto">
          <a:xfrm>
            <a:off x="685800" y="1676400"/>
            <a:ext cx="594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6838" name="Text Box 38"/>
          <p:cNvSpPr txBox="1">
            <a:spLocks noChangeArrowheads="1"/>
          </p:cNvSpPr>
          <p:nvPr userDrawn="1"/>
        </p:nvSpPr>
        <p:spPr bwMode="auto">
          <a:xfrm>
            <a:off x="214313" y="6511925"/>
            <a:ext cx="3505200" cy="304800"/>
          </a:xfrm>
          <a:prstGeom prst="rect">
            <a:avLst/>
          </a:prstGeom>
          <a:noFill/>
          <a:ln w="9525">
            <a:noFill/>
            <a:miter lim="800000"/>
            <a:headEnd/>
            <a:tailEnd/>
          </a:ln>
          <a:effec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lgn="ctr">
              <a:spcBef>
                <a:spcPct val="50000"/>
              </a:spcBef>
              <a:defRPr/>
            </a:pPr>
            <a:r>
              <a:rPr lang="en-GB" sz="1400" b="0" dirty="0" smtClean="0">
                <a:solidFill>
                  <a:schemeClr val="bg1"/>
                </a:solidFill>
              </a:rPr>
              <a:t>© </a:t>
            </a:r>
            <a:r>
              <a:rPr lang="en-GB" sz="1400" dirty="0" smtClean="0">
                <a:solidFill>
                  <a:schemeClr val="bg1"/>
                </a:solidFill>
              </a:rPr>
              <a:t>Copyright Cal Gavin  2010</a:t>
            </a:r>
          </a:p>
        </p:txBody>
      </p:sp>
      <p:sp>
        <p:nvSpPr>
          <p:cNvPr id="1030" name="Text Box 40"/>
          <p:cNvSpPr txBox="1">
            <a:spLocks noChangeArrowheads="1"/>
          </p:cNvSpPr>
          <p:nvPr userDrawn="1"/>
        </p:nvSpPr>
        <p:spPr bwMode="auto">
          <a:xfrm>
            <a:off x="1066800" y="39624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spcBef>
                <a:spcPct val="50000"/>
              </a:spcBef>
              <a:defRPr/>
            </a:pPr>
            <a:endParaRPr lang="en-US" b="0" u="sng" dirty="0" smtClean="0">
              <a:solidFill>
                <a:schemeClr val="tx1"/>
              </a:solidFill>
            </a:endParaRPr>
          </a:p>
        </p:txBody>
      </p:sp>
      <p:sp>
        <p:nvSpPr>
          <p:cNvPr id="1031" name="Text Box 80"/>
          <p:cNvSpPr txBox="1">
            <a:spLocks noChangeArrowheads="1"/>
          </p:cNvSpPr>
          <p:nvPr userDrawn="1"/>
        </p:nvSpPr>
        <p:spPr bwMode="auto">
          <a:xfrm>
            <a:off x="4430713" y="649605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lgn="ctr">
              <a:spcBef>
                <a:spcPct val="50000"/>
              </a:spcBef>
              <a:defRPr/>
            </a:pPr>
            <a:r>
              <a:rPr lang="en-GB" sz="1400" dirty="0" smtClean="0">
                <a:solidFill>
                  <a:schemeClr val="bg1"/>
                </a:solidFill>
              </a:rPr>
              <a:t>www.calgavin.com</a:t>
            </a:r>
          </a:p>
        </p:txBody>
      </p:sp>
      <p:pic>
        <p:nvPicPr>
          <p:cNvPr id="1032" name="Picture 1"/>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175" y="6219825"/>
            <a:ext cx="91551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transition spd="med"/>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Tahoma" pitchFamily="34" charset="0"/>
          <a:ea typeface="ＭＳ Ｐゴシック" charset="0"/>
        </a:defRPr>
      </a:lvl2pPr>
      <a:lvl3pPr algn="ctr" rtl="0" eaLnBrk="0" fontAlgn="base" hangingPunct="0">
        <a:spcBef>
          <a:spcPct val="0"/>
        </a:spcBef>
        <a:spcAft>
          <a:spcPct val="0"/>
        </a:spcAft>
        <a:defRPr sz="4000" b="1">
          <a:solidFill>
            <a:schemeClr val="tx2"/>
          </a:solidFill>
          <a:latin typeface="Tahoma" pitchFamily="34" charset="0"/>
          <a:ea typeface="ＭＳ Ｐゴシック" charset="0"/>
        </a:defRPr>
      </a:lvl3pPr>
      <a:lvl4pPr algn="ctr" rtl="0" eaLnBrk="0" fontAlgn="base" hangingPunct="0">
        <a:spcBef>
          <a:spcPct val="0"/>
        </a:spcBef>
        <a:spcAft>
          <a:spcPct val="0"/>
        </a:spcAft>
        <a:defRPr sz="4000" b="1">
          <a:solidFill>
            <a:schemeClr val="tx2"/>
          </a:solidFill>
          <a:latin typeface="Tahoma" pitchFamily="34" charset="0"/>
          <a:ea typeface="ＭＳ Ｐゴシック" charset="0"/>
        </a:defRPr>
      </a:lvl4pPr>
      <a:lvl5pPr algn="ctr" rtl="0" eaLnBrk="0" fontAlgn="base" hangingPunct="0">
        <a:spcBef>
          <a:spcPct val="0"/>
        </a:spcBef>
        <a:spcAft>
          <a:spcPct val="0"/>
        </a:spcAft>
        <a:defRPr sz="4000" b="1">
          <a:solidFill>
            <a:schemeClr val="tx2"/>
          </a:solidFill>
          <a:latin typeface="Tahoma" pitchFamily="34" charset="0"/>
          <a:ea typeface="ＭＳ Ｐゴシック" charset="0"/>
        </a:defRPr>
      </a:lvl5pPr>
      <a:lvl6pPr marL="457200" algn="ctr" rtl="0" eaLnBrk="0" fontAlgn="base" hangingPunct="0">
        <a:spcBef>
          <a:spcPct val="0"/>
        </a:spcBef>
        <a:spcAft>
          <a:spcPct val="0"/>
        </a:spcAft>
        <a:defRPr sz="4000" b="1">
          <a:solidFill>
            <a:schemeClr val="tx2"/>
          </a:solidFill>
          <a:latin typeface="Tahoma" pitchFamily="34" charset="0"/>
        </a:defRPr>
      </a:lvl6pPr>
      <a:lvl7pPr marL="914400" algn="ctr" rtl="0" eaLnBrk="0" fontAlgn="base" hangingPunct="0">
        <a:spcBef>
          <a:spcPct val="0"/>
        </a:spcBef>
        <a:spcAft>
          <a:spcPct val="0"/>
        </a:spcAft>
        <a:defRPr sz="4000" b="1">
          <a:solidFill>
            <a:schemeClr val="tx2"/>
          </a:solidFill>
          <a:latin typeface="Tahoma" pitchFamily="34" charset="0"/>
        </a:defRPr>
      </a:lvl7pPr>
      <a:lvl8pPr marL="1371600" algn="ctr" rtl="0" eaLnBrk="0" fontAlgn="base" hangingPunct="0">
        <a:spcBef>
          <a:spcPct val="0"/>
        </a:spcBef>
        <a:spcAft>
          <a:spcPct val="0"/>
        </a:spcAft>
        <a:defRPr sz="4000" b="1">
          <a:solidFill>
            <a:schemeClr val="tx2"/>
          </a:solidFill>
          <a:latin typeface="Tahoma" pitchFamily="34" charset="0"/>
        </a:defRPr>
      </a:lvl8pPr>
      <a:lvl9pPr marL="1828800" algn="ctr" rtl="0" eaLnBrk="0" fontAlgn="base" hangingPunct="0">
        <a:spcBef>
          <a:spcPct val="0"/>
        </a:spcBef>
        <a:spcAft>
          <a:spcPct val="0"/>
        </a:spcAft>
        <a:defRPr sz="40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0000"/>
        </a:buClr>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2400">
          <a:solidFill>
            <a:schemeClr val="tx1"/>
          </a:solidFill>
          <a:latin typeface="Times New Roman" pitchFamily="18" charset="0"/>
          <a:ea typeface="ＭＳ Ｐゴシック" charset="0"/>
        </a:defRPr>
      </a:lvl3pPr>
      <a:lvl4pPr marL="16002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ea typeface="ＭＳ Ｐゴシック" charset="0"/>
        </a:defRPr>
      </a:lvl4pPr>
      <a:lvl5pPr marL="20574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ea typeface="ＭＳ Ｐゴシック" charset="0"/>
        </a:defRPr>
      </a:lvl5pPr>
      <a:lvl6pPr marL="25146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0" dirty="0" smtClean="0"/>
              <a:t>hiTRAN</a:t>
            </a:r>
            <a:r>
              <a:rPr kumimoji="1" lang="ja-JP" altLang="en-US" b="0" dirty="0" smtClean="0"/>
              <a:t>の伝熱促進原理</a:t>
            </a:r>
            <a:endParaRPr kumimoji="1" lang="ja-JP" altLang="en-US" b="0" dirty="0"/>
          </a:p>
        </p:txBody>
      </p:sp>
      <p:pic>
        <p:nvPicPr>
          <p:cNvPr id="4" name="Allcf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3486" y="1709057"/>
            <a:ext cx="5486400" cy="3657600"/>
          </a:xfrm>
          <a:prstGeom prst="rect">
            <a:avLst/>
          </a:prstGeom>
        </p:spPr>
      </p:pic>
    </p:spTree>
    <p:extLst>
      <p:ext uri="{BB962C8B-B14F-4D97-AF65-F5344CB8AC3E}">
        <p14:creationId xmlns:p14="http://schemas.microsoft.com/office/powerpoint/2010/main" val="1338514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819397"/>
            <a:ext cx="9144001" cy="5403273"/>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 name="Title 1"/>
          <p:cNvSpPr>
            <a:spLocks noGrp="1"/>
          </p:cNvSpPr>
          <p:nvPr>
            <p:ph type="title"/>
          </p:nvPr>
        </p:nvSpPr>
        <p:spPr>
          <a:xfrm>
            <a:off x="472044" y="132608"/>
            <a:ext cx="8153400" cy="685800"/>
          </a:xfrm>
        </p:spPr>
        <p:txBody>
          <a:bodyPr/>
          <a:lstStyle/>
          <a:p>
            <a:r>
              <a:rPr lang="en-US" altLang="ja-JP" b="0" dirty="0" smtClean="0"/>
              <a:t>HTRI</a:t>
            </a:r>
            <a:r>
              <a:rPr lang="ja-JP" altLang="en-US" b="0" dirty="0" smtClean="0"/>
              <a:t>のどこを確認するのか？</a:t>
            </a:r>
            <a:endParaRPr lang="en-GB" b="0"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397" y="920028"/>
            <a:ext cx="6437313"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0756" y="1684376"/>
            <a:ext cx="2990888" cy="109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089" y="1724829"/>
            <a:ext cx="1938752" cy="111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8995" y="2997833"/>
            <a:ext cx="4390750" cy="87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44438" y="1674420"/>
            <a:ext cx="4013859" cy="707886"/>
          </a:xfrm>
          <a:prstGeom prst="rect">
            <a:avLst/>
          </a:prstGeom>
          <a:noFill/>
        </p:spPr>
        <p:txBody>
          <a:bodyPr wrap="square" rtlCol="0">
            <a:spAutoFit/>
          </a:bodyPr>
          <a:lstStyle/>
          <a:p>
            <a:r>
              <a:rPr lang="en-GB" b="0" dirty="0" smtClean="0"/>
              <a:t>Xace </a:t>
            </a:r>
            <a:r>
              <a:rPr lang="ja-JP" altLang="en-US" b="0" dirty="0" smtClean="0"/>
              <a:t>あるいは</a:t>
            </a:r>
            <a:r>
              <a:rPr lang="en-GB" b="0" dirty="0" smtClean="0"/>
              <a:t> Xist </a:t>
            </a:r>
            <a:r>
              <a:rPr lang="ja-JP" altLang="en-US" b="0" dirty="0" smtClean="0"/>
              <a:t>で伝熱抵抗が管側支配か、胴側支配かを確認</a:t>
            </a:r>
            <a:endParaRPr lang="en-GB" b="0" dirty="0"/>
          </a:p>
        </p:txBody>
      </p:sp>
      <p:cxnSp>
        <p:nvCxnSpPr>
          <p:cNvPr id="6" name="Straight Arrow Connector 5"/>
          <p:cNvCxnSpPr/>
          <p:nvPr/>
        </p:nvCxnSpPr>
        <p:spPr bwMode="auto">
          <a:xfrm flipH="1">
            <a:off x="2075748" y="2233792"/>
            <a:ext cx="332511" cy="2808"/>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bwMode="auto">
          <a:xfrm>
            <a:off x="7867933" y="2196101"/>
            <a:ext cx="429488" cy="47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1253729" y="3172072"/>
            <a:ext cx="3564791" cy="400110"/>
          </a:xfrm>
          <a:prstGeom prst="rect">
            <a:avLst/>
          </a:prstGeom>
          <a:noFill/>
        </p:spPr>
        <p:txBody>
          <a:bodyPr wrap="square" rtlCol="0">
            <a:spAutoFit/>
          </a:bodyPr>
          <a:lstStyle/>
          <a:p>
            <a:r>
              <a:rPr lang="ja-JP" altLang="en-US" b="0" dirty="0" smtClean="0"/>
              <a:t>計算された各伝熱係数を確認</a:t>
            </a:r>
            <a:endParaRPr lang="en-GB" b="0" dirty="0"/>
          </a:p>
        </p:txBody>
      </p:sp>
      <p:pic>
        <p:nvPicPr>
          <p:cNvPr id="4199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93869" y="4087315"/>
            <a:ext cx="4631377" cy="94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2"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12396" y="5092731"/>
            <a:ext cx="1137948" cy="115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3"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8556" y="4507655"/>
            <a:ext cx="3273433" cy="160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bwMode="auto">
          <a:xfrm flipH="1">
            <a:off x="3738748" y="6004127"/>
            <a:ext cx="332511" cy="2808"/>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1029196" y="4057401"/>
            <a:ext cx="4013859" cy="400110"/>
          </a:xfrm>
          <a:prstGeom prst="rect">
            <a:avLst/>
          </a:prstGeom>
          <a:noFill/>
        </p:spPr>
        <p:txBody>
          <a:bodyPr wrap="square" rtlCol="0">
            <a:spAutoFit/>
          </a:bodyPr>
          <a:lstStyle/>
          <a:p>
            <a:r>
              <a:rPr lang="ja-JP" altLang="en-US" b="0" dirty="0" smtClean="0"/>
              <a:t>既存のパス配列の確認</a:t>
            </a:r>
            <a:endParaRPr lang="en-GB" b="0" dirty="0"/>
          </a:p>
        </p:txBody>
      </p:sp>
    </p:spTree>
    <p:extLst>
      <p:ext uri="{BB962C8B-B14F-4D97-AF65-F5344CB8AC3E}">
        <p14:creationId xmlns:p14="http://schemas.microsoft.com/office/powerpoint/2010/main" val="368007648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009403"/>
            <a:ext cx="9144000" cy="515389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 name="Title 1"/>
          <p:cNvSpPr>
            <a:spLocks noGrp="1"/>
          </p:cNvSpPr>
          <p:nvPr>
            <p:ph type="title"/>
          </p:nvPr>
        </p:nvSpPr>
        <p:spPr>
          <a:xfrm>
            <a:off x="472044" y="132608"/>
            <a:ext cx="8153400" cy="685800"/>
          </a:xfrm>
        </p:spPr>
        <p:txBody>
          <a:bodyPr/>
          <a:lstStyle/>
          <a:p>
            <a:r>
              <a:rPr lang="en-US" altLang="ja-JP" b="0" dirty="0"/>
              <a:t>HTRI</a:t>
            </a:r>
            <a:r>
              <a:rPr lang="ja-JP" altLang="en-US" b="0" dirty="0" smtClean="0"/>
              <a:t>の何を</a:t>
            </a:r>
            <a:r>
              <a:rPr lang="ja-JP" altLang="en-US" b="0" dirty="0"/>
              <a:t>確認するのか？</a:t>
            </a:r>
            <a:endParaRPr lang="en-GB" b="0" dirty="0"/>
          </a:p>
        </p:txBody>
      </p:sp>
      <p:pic>
        <p:nvPicPr>
          <p:cNvPr id="4199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758" y="3853295"/>
            <a:ext cx="55911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4258" y="4778952"/>
            <a:ext cx="442912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310743" y="5320145"/>
            <a:ext cx="308758" cy="463138"/>
          </a:xfrm>
          <a:prstGeom prst="rect">
            <a:avLst/>
          </a:prstGeom>
          <a:solidFill>
            <a:srgbClr val="FFFF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16" name="TextBox 15"/>
          <p:cNvSpPr txBox="1"/>
          <p:nvPr/>
        </p:nvSpPr>
        <p:spPr>
          <a:xfrm>
            <a:off x="5023262" y="4997531"/>
            <a:ext cx="3358738" cy="1015663"/>
          </a:xfrm>
          <a:prstGeom prst="rect">
            <a:avLst/>
          </a:prstGeom>
          <a:noFill/>
        </p:spPr>
        <p:txBody>
          <a:bodyPr wrap="square" rtlCol="0">
            <a:spAutoFit/>
          </a:bodyPr>
          <a:lstStyle/>
          <a:p>
            <a:r>
              <a:rPr lang="ja-JP" altLang="en-US" b="0" dirty="0" smtClean="0"/>
              <a:t>レイノルズ数を確認</a:t>
            </a:r>
            <a:endParaRPr lang="en-US" altLang="ja-JP" b="0" dirty="0" smtClean="0"/>
          </a:p>
          <a:p>
            <a:r>
              <a:rPr lang="ja-JP" altLang="en-US" b="0" dirty="0" smtClean="0"/>
              <a:t>もし</a:t>
            </a:r>
            <a:r>
              <a:rPr lang="en-GB" b="0" dirty="0" smtClean="0"/>
              <a:t> 10000</a:t>
            </a:r>
            <a:r>
              <a:rPr lang="ja-JP" altLang="en-US" b="0" dirty="0" smtClean="0"/>
              <a:t>以下なら可能性の高い候補である</a:t>
            </a:r>
            <a:endParaRPr lang="en-GB" b="0" dirty="0"/>
          </a:p>
        </p:txBody>
      </p:sp>
      <p:sp>
        <p:nvSpPr>
          <p:cNvPr id="18" name="TextBox 17"/>
          <p:cNvSpPr txBox="1"/>
          <p:nvPr/>
        </p:nvSpPr>
        <p:spPr>
          <a:xfrm>
            <a:off x="5898080" y="1504207"/>
            <a:ext cx="3089562" cy="1631216"/>
          </a:xfrm>
          <a:prstGeom prst="rect">
            <a:avLst/>
          </a:prstGeom>
          <a:noFill/>
        </p:spPr>
        <p:txBody>
          <a:bodyPr wrap="square" rtlCol="0">
            <a:spAutoFit/>
          </a:bodyPr>
          <a:lstStyle/>
          <a:p>
            <a:r>
              <a:rPr lang="ja-JP" altLang="en-US" b="0" dirty="0" smtClean="0"/>
              <a:t>許容圧力損失の確認</a:t>
            </a:r>
            <a:endParaRPr lang="en-US" altLang="ja-JP" b="0" dirty="0" smtClean="0"/>
          </a:p>
          <a:p>
            <a:endParaRPr lang="en-GB" b="0" dirty="0" smtClean="0"/>
          </a:p>
          <a:p>
            <a:r>
              <a:rPr lang="ja-JP" altLang="en-US" b="0" dirty="0" smtClean="0"/>
              <a:t>往々にして伝熱促進に使える圧力損失の余裕があることが多い</a:t>
            </a:r>
            <a:endParaRPr lang="en-GB" b="0" dirty="0"/>
          </a:p>
        </p:txBody>
      </p:sp>
      <p:cxnSp>
        <p:nvCxnSpPr>
          <p:cNvPr id="7" name="Straight Connector 6"/>
          <p:cNvCxnSpPr>
            <a:stCxn id="9" idx="1"/>
            <a:endCxn id="9" idx="3"/>
          </p:cNvCxnSpPr>
          <p:nvPr/>
        </p:nvCxnSpPr>
        <p:spPr bwMode="auto">
          <a:xfrm>
            <a:off x="0" y="3586349"/>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351" y="1559128"/>
            <a:ext cx="539115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320635" y="2481943"/>
            <a:ext cx="5332020" cy="201880"/>
          </a:xfrm>
          <a:prstGeom prst="rect">
            <a:avLst/>
          </a:prstGeom>
          <a:solidFill>
            <a:srgbClr val="FFFF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Tree>
    <p:extLst>
      <p:ext uri="{BB962C8B-B14F-4D97-AF65-F5344CB8AC3E}">
        <p14:creationId xmlns:p14="http://schemas.microsoft.com/office/powerpoint/2010/main" val="257345364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009403"/>
            <a:ext cx="9144000" cy="515389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2"/>
              </a:solidFill>
              <a:effectLst/>
              <a:latin typeface="Futurist" charset="0"/>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4488" y="981075"/>
            <a:ext cx="591502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7084" y="132608"/>
            <a:ext cx="8743076" cy="685800"/>
          </a:xfrm>
        </p:spPr>
        <p:txBody>
          <a:bodyPr/>
          <a:lstStyle/>
          <a:p>
            <a:r>
              <a:rPr lang="en-GB" b="0" dirty="0" smtClean="0"/>
              <a:t>Aspen EDR</a:t>
            </a:r>
            <a:r>
              <a:rPr lang="ja-JP" altLang="en-US" b="0" dirty="0" smtClean="0"/>
              <a:t>ではどこを確認するのか？</a:t>
            </a:r>
            <a:endParaRPr lang="en-GB" b="0" dirty="0"/>
          </a:p>
        </p:txBody>
      </p:sp>
      <p:sp>
        <p:nvSpPr>
          <p:cNvPr id="3" name="Rectangle 2"/>
          <p:cNvSpPr/>
          <p:nvPr/>
        </p:nvSpPr>
        <p:spPr bwMode="auto">
          <a:xfrm>
            <a:off x="6341424" y="2778826"/>
            <a:ext cx="403760" cy="201880"/>
          </a:xfrm>
          <a:prstGeom prst="rect">
            <a:avLst/>
          </a:prstGeom>
          <a:solidFill>
            <a:srgbClr val="FFFF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cxnSp>
        <p:nvCxnSpPr>
          <p:cNvPr id="7" name="Straight Connector 6"/>
          <p:cNvCxnSpPr>
            <a:stCxn id="9" idx="1"/>
            <a:endCxn id="9" idx="3"/>
          </p:cNvCxnSpPr>
          <p:nvPr/>
        </p:nvCxnSpPr>
        <p:spPr bwMode="auto">
          <a:xfrm>
            <a:off x="0" y="3586349"/>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TextBox 12"/>
          <p:cNvSpPr txBox="1"/>
          <p:nvPr/>
        </p:nvSpPr>
        <p:spPr>
          <a:xfrm>
            <a:off x="2564103" y="4708220"/>
            <a:ext cx="5321572" cy="400110"/>
          </a:xfrm>
          <a:prstGeom prst="rect">
            <a:avLst/>
          </a:prstGeom>
          <a:solidFill>
            <a:srgbClr val="FFC000"/>
          </a:solidFill>
        </p:spPr>
        <p:txBody>
          <a:bodyPr wrap="square" rtlCol="0">
            <a:spAutoFit/>
          </a:bodyPr>
          <a:lstStyle/>
          <a:p>
            <a:r>
              <a:rPr lang="en-US" altLang="ja-JP" b="0" dirty="0" smtClean="0"/>
              <a:t>Aspen</a:t>
            </a:r>
            <a:r>
              <a:rPr lang="ja-JP" altLang="en-US" b="0" dirty="0" smtClean="0"/>
              <a:t> </a:t>
            </a:r>
            <a:r>
              <a:rPr lang="en-US" altLang="ja-JP" b="0" dirty="0" smtClean="0"/>
              <a:t>EDR</a:t>
            </a:r>
            <a:r>
              <a:rPr lang="ja-JP" altLang="en-US" b="0" dirty="0" smtClean="0"/>
              <a:t>で、管側支配か胴側支配かを確認</a:t>
            </a:r>
            <a:endParaRPr lang="en-GB" b="0" dirty="0"/>
          </a:p>
        </p:txBody>
      </p:sp>
      <p:sp>
        <p:nvSpPr>
          <p:cNvPr id="14" name="TextBox 13"/>
          <p:cNvSpPr txBox="1"/>
          <p:nvPr/>
        </p:nvSpPr>
        <p:spPr>
          <a:xfrm>
            <a:off x="5757555" y="3358735"/>
            <a:ext cx="3386445" cy="400110"/>
          </a:xfrm>
          <a:prstGeom prst="rect">
            <a:avLst/>
          </a:prstGeom>
          <a:solidFill>
            <a:srgbClr val="FFC000"/>
          </a:solidFill>
        </p:spPr>
        <p:txBody>
          <a:bodyPr wrap="square" rtlCol="0">
            <a:spAutoFit/>
          </a:bodyPr>
          <a:lstStyle/>
          <a:p>
            <a:r>
              <a:rPr lang="ja-JP" altLang="en-US" b="0" dirty="0" smtClean="0"/>
              <a:t>計算された伝熱係数の確認</a:t>
            </a:r>
            <a:endParaRPr lang="en-GB" b="0" dirty="0"/>
          </a:p>
        </p:txBody>
      </p:sp>
    </p:spTree>
    <p:extLst>
      <p:ext uri="{BB962C8B-B14F-4D97-AF65-F5344CB8AC3E}">
        <p14:creationId xmlns:p14="http://schemas.microsoft.com/office/powerpoint/2010/main" val="56132351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92" y="251361"/>
            <a:ext cx="8416698" cy="685800"/>
          </a:xfrm>
        </p:spPr>
        <p:txBody>
          <a:bodyPr/>
          <a:lstStyle/>
          <a:p>
            <a:r>
              <a:rPr lang="ja-JP" altLang="en-US" sz="2400" b="0" dirty="0" smtClean="0"/>
              <a:t>プラグインした</a:t>
            </a:r>
            <a:r>
              <a:rPr lang="en-GB" sz="2400" b="0" dirty="0" smtClean="0"/>
              <a:t> hiTRAN.SP </a:t>
            </a:r>
            <a:r>
              <a:rPr lang="ja-JP" altLang="en-US" sz="2400" b="0" dirty="0" smtClean="0"/>
              <a:t>を用い、単相流での最適値を決定</a:t>
            </a:r>
            <a:endParaRPr lang="en-GB" sz="2400" b="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792" y="4424486"/>
            <a:ext cx="2435760" cy="108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652" y="2157476"/>
            <a:ext cx="34480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81450" y="1523876"/>
            <a:ext cx="516255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1365662" y="3123210"/>
            <a:ext cx="2446317"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bwMode="auto">
          <a:xfrm>
            <a:off x="337668" y="5839778"/>
            <a:ext cx="2446317"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190005" y="1436914"/>
            <a:ext cx="2593980" cy="400110"/>
          </a:xfrm>
          <a:prstGeom prst="rect">
            <a:avLst/>
          </a:prstGeom>
          <a:noFill/>
        </p:spPr>
        <p:txBody>
          <a:bodyPr wrap="none" rtlCol="0">
            <a:spAutoFit/>
          </a:bodyPr>
          <a:lstStyle/>
          <a:p>
            <a:r>
              <a:rPr lang="en-GB" b="0" dirty="0"/>
              <a:t>p</a:t>
            </a:r>
            <a:r>
              <a:rPr lang="en-GB" b="0" dirty="0" smtClean="0"/>
              <a:t>lug-in for Aspen EDR</a:t>
            </a:r>
            <a:endParaRPr lang="en-GB" b="0" dirty="0"/>
          </a:p>
        </p:txBody>
      </p:sp>
      <p:sp>
        <p:nvSpPr>
          <p:cNvPr id="12" name="TextBox 11"/>
          <p:cNvSpPr txBox="1"/>
          <p:nvPr/>
        </p:nvSpPr>
        <p:spPr>
          <a:xfrm>
            <a:off x="520535" y="3786249"/>
            <a:ext cx="2286203" cy="400110"/>
          </a:xfrm>
          <a:prstGeom prst="rect">
            <a:avLst/>
          </a:prstGeom>
          <a:noFill/>
        </p:spPr>
        <p:txBody>
          <a:bodyPr wrap="none" rtlCol="0">
            <a:spAutoFit/>
          </a:bodyPr>
          <a:lstStyle/>
          <a:p>
            <a:r>
              <a:rPr lang="en-GB" b="0" dirty="0"/>
              <a:t>p</a:t>
            </a:r>
            <a:r>
              <a:rPr lang="en-GB" b="0" dirty="0" smtClean="0"/>
              <a:t>lug-in for HTRI V6</a:t>
            </a:r>
            <a:endParaRPr lang="en-GB" b="0" dirty="0"/>
          </a:p>
        </p:txBody>
      </p:sp>
      <p:pic>
        <p:nvPicPr>
          <p:cNvPr id="3" name="図 2"/>
          <p:cNvPicPr>
            <a:picLocks noChangeAspect="1"/>
          </p:cNvPicPr>
          <p:nvPr/>
        </p:nvPicPr>
        <p:blipFill>
          <a:blip r:embed="rId6"/>
          <a:stretch>
            <a:fillRect/>
          </a:stretch>
        </p:blipFill>
        <p:spPr>
          <a:xfrm>
            <a:off x="2953524" y="3786249"/>
            <a:ext cx="6190476" cy="2247619"/>
          </a:xfrm>
          <a:prstGeom prst="rect">
            <a:avLst/>
          </a:prstGeom>
        </p:spPr>
      </p:pic>
    </p:spTree>
    <p:extLst>
      <p:ext uri="{BB962C8B-B14F-4D97-AF65-F5344CB8AC3E}">
        <p14:creationId xmlns:p14="http://schemas.microsoft.com/office/powerpoint/2010/main" val="59030470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551" y="0"/>
            <a:ext cx="8153400" cy="685800"/>
          </a:xfrm>
        </p:spPr>
        <p:txBody>
          <a:bodyPr/>
          <a:lstStyle/>
          <a:p>
            <a:r>
              <a:rPr lang="en-GB" sz="3200" b="0" dirty="0" smtClean="0"/>
              <a:t>hiTRAN </a:t>
            </a:r>
            <a:r>
              <a:rPr lang="ja-JP" altLang="en-US" sz="3200" b="0" dirty="0" smtClean="0"/>
              <a:t>情報ボタン</a:t>
            </a:r>
            <a:endParaRPr lang="en-GB" sz="3200" b="0" dirty="0"/>
          </a:p>
        </p:txBody>
      </p:sp>
      <p:sp>
        <p:nvSpPr>
          <p:cNvPr id="4" name="TextBox 3"/>
          <p:cNvSpPr txBox="1"/>
          <p:nvPr/>
        </p:nvSpPr>
        <p:spPr>
          <a:xfrm>
            <a:off x="190005" y="676894"/>
            <a:ext cx="3705117" cy="400110"/>
          </a:xfrm>
          <a:prstGeom prst="rect">
            <a:avLst/>
          </a:prstGeom>
          <a:noFill/>
        </p:spPr>
        <p:txBody>
          <a:bodyPr wrap="none" rtlCol="0">
            <a:spAutoFit/>
          </a:bodyPr>
          <a:lstStyle/>
          <a:p>
            <a:r>
              <a:rPr lang="en-GB" b="0" dirty="0" smtClean="0"/>
              <a:t>HTRI </a:t>
            </a:r>
            <a:r>
              <a:rPr lang="ja-JP" altLang="en-US" b="0" dirty="0" smtClean="0"/>
              <a:t>、</a:t>
            </a:r>
            <a:r>
              <a:rPr lang="en-GB" b="0" dirty="0" smtClean="0"/>
              <a:t> Aspen EDR</a:t>
            </a:r>
            <a:r>
              <a:rPr lang="ja-JP" altLang="en-US" b="0" dirty="0" smtClean="0"/>
              <a:t>共利用可能</a:t>
            </a:r>
            <a:endParaRPr lang="en-GB" b="0"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513" y="1635516"/>
            <a:ext cx="5276704" cy="199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3" y="2979717"/>
            <a:ext cx="51625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9281" y="1124323"/>
            <a:ext cx="34480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0864" y="4880760"/>
            <a:ext cx="2435760" cy="108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 y="1958124"/>
            <a:ext cx="3776624" cy="707886"/>
          </a:xfrm>
          <a:prstGeom prst="rect">
            <a:avLst/>
          </a:prstGeom>
          <a:solidFill>
            <a:srgbClr val="FFC000"/>
          </a:solidFill>
        </p:spPr>
        <p:txBody>
          <a:bodyPr wrap="square" rtlCol="0">
            <a:spAutoFit/>
          </a:bodyPr>
          <a:lstStyle/>
          <a:p>
            <a:r>
              <a:rPr lang="en-US" altLang="ja-JP" b="0" dirty="0" smtClean="0"/>
              <a:t>hiTRAN</a:t>
            </a:r>
            <a:r>
              <a:rPr lang="ja-JP" altLang="en-US" b="0" dirty="0" smtClean="0"/>
              <a:t>を用いるのが有用かどうかの最初の情報</a:t>
            </a:r>
            <a:endParaRPr lang="en-GB" b="0" dirty="0"/>
          </a:p>
        </p:txBody>
      </p:sp>
      <p:sp>
        <p:nvSpPr>
          <p:cNvPr id="6" name="Rectangle 5"/>
          <p:cNvSpPr/>
          <p:nvPr/>
        </p:nvSpPr>
        <p:spPr bwMode="auto">
          <a:xfrm>
            <a:off x="5403273" y="2802577"/>
            <a:ext cx="1864426" cy="451262"/>
          </a:xfrm>
          <a:prstGeom prst="rect">
            <a:avLst/>
          </a:prstGeom>
          <a:solidFill>
            <a:srgbClr val="FFFF00">
              <a:alpha val="3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11" name="Rectangle 10"/>
          <p:cNvSpPr/>
          <p:nvPr/>
        </p:nvSpPr>
        <p:spPr bwMode="auto">
          <a:xfrm>
            <a:off x="3489366" y="4261263"/>
            <a:ext cx="1864426" cy="451262"/>
          </a:xfrm>
          <a:prstGeom prst="rect">
            <a:avLst/>
          </a:prstGeom>
          <a:solidFill>
            <a:srgbClr val="FFFF00">
              <a:alpha val="3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Tree>
    <p:extLst>
      <p:ext uri="{BB962C8B-B14F-4D97-AF65-F5344CB8AC3E}">
        <p14:creationId xmlns:p14="http://schemas.microsoft.com/office/powerpoint/2010/main" val="292083162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153400" cy="685800"/>
          </a:xfrm>
        </p:spPr>
        <p:txBody>
          <a:bodyPr/>
          <a:lstStyle/>
          <a:p>
            <a:r>
              <a:rPr lang="ja-JP" altLang="en-US" sz="3200" b="0" dirty="0" smtClean="0"/>
              <a:t>説明図（層流域）</a:t>
            </a:r>
            <a:endParaRPr lang="en-GB" sz="3200" b="0"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610" y="724766"/>
            <a:ext cx="7189787"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1056903" y="4797631"/>
            <a:ext cx="4583876" cy="665018"/>
          </a:xfrm>
          <a:prstGeom prst="ellipse">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cxnSp>
        <p:nvCxnSpPr>
          <p:cNvPr id="6" name="Straight Arrow Connector 5"/>
          <p:cNvCxnSpPr>
            <a:endCxn id="4" idx="7"/>
          </p:cNvCxnSpPr>
          <p:nvPr/>
        </p:nvCxnSpPr>
        <p:spPr bwMode="auto">
          <a:xfrm flipH="1">
            <a:off x="4969486" y="4405745"/>
            <a:ext cx="980052" cy="489276"/>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5640779" y="3770691"/>
            <a:ext cx="2577525" cy="830997"/>
          </a:xfrm>
          <a:prstGeom prst="rect">
            <a:avLst/>
          </a:prstGeom>
          <a:solidFill>
            <a:schemeClr val="bg2">
              <a:lumMod val="20000"/>
              <a:lumOff val="80000"/>
            </a:schemeClr>
          </a:solidFill>
        </p:spPr>
        <p:txBody>
          <a:bodyPr wrap="square" rtlCol="0">
            <a:spAutoFit/>
          </a:bodyPr>
          <a:lstStyle/>
          <a:p>
            <a:r>
              <a:rPr lang="ja-JP" altLang="en-US" sz="1600" b="0" dirty="0" smtClean="0"/>
              <a:t>平滑空管性能</a:t>
            </a:r>
            <a:r>
              <a:rPr lang="en-GB" sz="1600" b="0" dirty="0" smtClean="0"/>
              <a:t>,</a:t>
            </a:r>
          </a:p>
          <a:p>
            <a:r>
              <a:rPr lang="ja-JP" altLang="en-US" sz="1600" b="0" dirty="0" smtClean="0"/>
              <a:t>層流域ではパス増加しても</a:t>
            </a:r>
            <a:endParaRPr lang="en-US" altLang="ja-JP" sz="1600" b="0" dirty="0" smtClean="0"/>
          </a:p>
          <a:p>
            <a:r>
              <a:rPr lang="ja-JP" altLang="en-US" sz="1600" b="0" dirty="0" smtClean="0"/>
              <a:t>伝熱係数の増加無し</a:t>
            </a:r>
            <a:endParaRPr lang="en-GB" sz="1600" b="0" dirty="0"/>
          </a:p>
        </p:txBody>
      </p:sp>
      <p:sp>
        <p:nvSpPr>
          <p:cNvPr id="9" name="TextBox 8"/>
          <p:cNvSpPr txBox="1"/>
          <p:nvPr/>
        </p:nvSpPr>
        <p:spPr>
          <a:xfrm>
            <a:off x="5216678" y="2272868"/>
            <a:ext cx="2956956" cy="584775"/>
          </a:xfrm>
          <a:prstGeom prst="rect">
            <a:avLst/>
          </a:prstGeom>
          <a:solidFill>
            <a:schemeClr val="bg2">
              <a:lumMod val="20000"/>
              <a:lumOff val="80000"/>
            </a:schemeClr>
          </a:solidFill>
        </p:spPr>
        <p:txBody>
          <a:bodyPr wrap="square" rtlCol="0">
            <a:spAutoFit/>
          </a:bodyPr>
          <a:lstStyle/>
          <a:p>
            <a:r>
              <a:rPr lang="en-GB" sz="1600" b="0" dirty="0" smtClean="0"/>
              <a:t>hiTRAN </a:t>
            </a:r>
            <a:r>
              <a:rPr lang="ja-JP" altLang="en-US" sz="1600" b="0" dirty="0" smtClean="0"/>
              <a:t>性能</a:t>
            </a:r>
            <a:r>
              <a:rPr lang="en-GB" sz="1600" b="0" dirty="0" smtClean="0"/>
              <a:t>,</a:t>
            </a:r>
          </a:p>
          <a:p>
            <a:r>
              <a:rPr lang="ja-JP" altLang="en-US" sz="1600" b="0" dirty="0" smtClean="0"/>
              <a:t>圧損増加するも大きな伝熱性能</a:t>
            </a:r>
            <a:endParaRPr lang="en-GB" sz="1600" b="0" dirty="0"/>
          </a:p>
        </p:txBody>
      </p:sp>
      <p:sp>
        <p:nvSpPr>
          <p:cNvPr id="10" name="Oval 9"/>
          <p:cNvSpPr/>
          <p:nvPr/>
        </p:nvSpPr>
        <p:spPr bwMode="auto">
          <a:xfrm rot="20355555">
            <a:off x="752587" y="2779081"/>
            <a:ext cx="4583876" cy="1234042"/>
          </a:xfrm>
          <a:prstGeom prst="ellipse">
            <a:avLst/>
          </a:prstGeom>
          <a:solidFill>
            <a:schemeClr val="accent1">
              <a:lumMod val="20000"/>
              <a:lumOff val="80000"/>
              <a:alpha val="2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8" name="TextBox 7"/>
          <p:cNvSpPr txBox="1"/>
          <p:nvPr/>
        </p:nvSpPr>
        <p:spPr>
          <a:xfrm>
            <a:off x="1336118" y="1467895"/>
            <a:ext cx="3655168" cy="400110"/>
          </a:xfrm>
          <a:prstGeom prst="rect">
            <a:avLst/>
          </a:prstGeom>
          <a:solidFill>
            <a:srgbClr val="FFC000"/>
          </a:solidFill>
        </p:spPr>
        <p:txBody>
          <a:bodyPr wrap="none" rtlCol="0">
            <a:spAutoFit/>
          </a:bodyPr>
          <a:lstStyle/>
          <a:p>
            <a:r>
              <a:rPr lang="ja-JP" altLang="en-US" b="0" dirty="0" smtClean="0"/>
              <a:t>層流領域で運転される熱交換器</a:t>
            </a:r>
            <a:endParaRPr lang="en-GB" b="0" dirty="0"/>
          </a:p>
        </p:txBody>
      </p:sp>
      <p:sp>
        <p:nvSpPr>
          <p:cNvPr id="12" name="TextBox 11"/>
          <p:cNvSpPr txBox="1"/>
          <p:nvPr/>
        </p:nvSpPr>
        <p:spPr>
          <a:xfrm>
            <a:off x="235526" y="5888183"/>
            <a:ext cx="3129383" cy="400110"/>
          </a:xfrm>
          <a:prstGeom prst="rect">
            <a:avLst/>
          </a:prstGeom>
          <a:solidFill>
            <a:srgbClr val="FFC000"/>
          </a:solidFill>
        </p:spPr>
        <p:txBody>
          <a:bodyPr wrap="none" rtlCol="0">
            <a:spAutoFit/>
          </a:bodyPr>
          <a:lstStyle/>
          <a:p>
            <a:r>
              <a:rPr lang="en-GB" b="0" dirty="0" smtClean="0"/>
              <a:t>hiTRAN </a:t>
            </a:r>
            <a:r>
              <a:rPr lang="ja-JP" altLang="en-US" b="0" dirty="0" smtClean="0"/>
              <a:t>使用が有用な範囲</a:t>
            </a:r>
            <a:endParaRPr lang="en-GB" b="0" dirty="0"/>
          </a:p>
        </p:txBody>
      </p:sp>
    </p:spTree>
    <p:extLst>
      <p:ext uri="{BB962C8B-B14F-4D97-AF65-F5344CB8AC3E}">
        <p14:creationId xmlns:p14="http://schemas.microsoft.com/office/powerpoint/2010/main" val="124768442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313" y="866775"/>
            <a:ext cx="7189787"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8153400" cy="685800"/>
          </a:xfrm>
        </p:spPr>
        <p:txBody>
          <a:bodyPr/>
          <a:lstStyle/>
          <a:p>
            <a:r>
              <a:rPr lang="ja-JP" altLang="en-US" sz="3200" b="0" dirty="0"/>
              <a:t>説明図</a:t>
            </a:r>
            <a:r>
              <a:rPr lang="ja-JP" altLang="en-US" sz="3200" b="0" dirty="0" smtClean="0"/>
              <a:t>（遷移域）</a:t>
            </a:r>
            <a:endParaRPr lang="en-GB" sz="3200" b="0" dirty="0"/>
          </a:p>
        </p:txBody>
      </p:sp>
      <p:sp>
        <p:nvSpPr>
          <p:cNvPr id="4" name="Oval 3"/>
          <p:cNvSpPr/>
          <p:nvPr/>
        </p:nvSpPr>
        <p:spPr bwMode="auto">
          <a:xfrm rot="20886043">
            <a:off x="2843008" y="4197675"/>
            <a:ext cx="3090693" cy="866898"/>
          </a:xfrm>
          <a:prstGeom prst="ellipse">
            <a:avLst/>
          </a:prstGeom>
          <a:solidFill>
            <a:schemeClr val="accent6">
              <a:lumMod val="40000"/>
              <a:lumOff val="60000"/>
              <a:alpha val="2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7" name="TextBox 6"/>
          <p:cNvSpPr txBox="1"/>
          <p:nvPr/>
        </p:nvSpPr>
        <p:spPr>
          <a:xfrm>
            <a:off x="5652655" y="4560123"/>
            <a:ext cx="2643852" cy="584775"/>
          </a:xfrm>
          <a:prstGeom prst="rect">
            <a:avLst/>
          </a:prstGeom>
          <a:solidFill>
            <a:schemeClr val="bg2">
              <a:lumMod val="20000"/>
              <a:lumOff val="80000"/>
            </a:schemeClr>
          </a:solidFill>
        </p:spPr>
        <p:txBody>
          <a:bodyPr wrap="square" rtlCol="0">
            <a:spAutoFit/>
          </a:bodyPr>
          <a:lstStyle/>
          <a:p>
            <a:r>
              <a:rPr lang="ja-JP" altLang="en-US" sz="1600" b="0" dirty="0" smtClean="0"/>
              <a:t>層流と乱流域での</a:t>
            </a:r>
            <a:endParaRPr lang="en-US" altLang="ja-JP" sz="1600" b="0" dirty="0" smtClean="0"/>
          </a:p>
          <a:p>
            <a:r>
              <a:rPr lang="ja-JP" altLang="en-US" sz="1600" b="0" dirty="0" smtClean="0"/>
              <a:t>平滑空管の性能</a:t>
            </a:r>
            <a:endParaRPr lang="en-GB" sz="1600" b="0" dirty="0"/>
          </a:p>
        </p:txBody>
      </p:sp>
      <p:sp>
        <p:nvSpPr>
          <p:cNvPr id="9" name="TextBox 8"/>
          <p:cNvSpPr txBox="1"/>
          <p:nvPr/>
        </p:nvSpPr>
        <p:spPr>
          <a:xfrm>
            <a:off x="6232960" y="2587118"/>
            <a:ext cx="2063547" cy="830997"/>
          </a:xfrm>
          <a:prstGeom prst="rect">
            <a:avLst/>
          </a:prstGeom>
          <a:solidFill>
            <a:schemeClr val="bg2">
              <a:lumMod val="20000"/>
              <a:lumOff val="80000"/>
            </a:schemeClr>
          </a:solidFill>
        </p:spPr>
        <p:txBody>
          <a:bodyPr wrap="square" rtlCol="0">
            <a:spAutoFit/>
          </a:bodyPr>
          <a:lstStyle/>
          <a:p>
            <a:r>
              <a:rPr lang="en-GB" altLang="ja-JP" sz="1600" b="0" dirty="0"/>
              <a:t>hiTRAN </a:t>
            </a:r>
            <a:r>
              <a:rPr lang="ja-JP" altLang="en-US" sz="1600" b="0" dirty="0"/>
              <a:t>性能</a:t>
            </a:r>
            <a:r>
              <a:rPr lang="en-GB" altLang="ja-JP" sz="1600" b="0" dirty="0"/>
              <a:t>,</a:t>
            </a:r>
          </a:p>
          <a:p>
            <a:r>
              <a:rPr lang="ja-JP" altLang="en-US" sz="1600" b="0" dirty="0"/>
              <a:t>圧損増加する</a:t>
            </a:r>
            <a:r>
              <a:rPr lang="ja-JP" altLang="en-US" sz="1600" b="0" dirty="0" smtClean="0"/>
              <a:t>もさらに大きな</a:t>
            </a:r>
            <a:r>
              <a:rPr lang="ja-JP" altLang="en-US" sz="1600" b="0" dirty="0"/>
              <a:t>伝熱性能</a:t>
            </a:r>
            <a:endParaRPr lang="en-GB" altLang="ja-JP" sz="1600" b="0" dirty="0"/>
          </a:p>
        </p:txBody>
      </p:sp>
      <p:sp>
        <p:nvSpPr>
          <p:cNvPr id="10" name="Oval 9"/>
          <p:cNvSpPr/>
          <p:nvPr/>
        </p:nvSpPr>
        <p:spPr bwMode="auto">
          <a:xfrm rot="20355555">
            <a:off x="1040854" y="2810031"/>
            <a:ext cx="5266973" cy="1310396"/>
          </a:xfrm>
          <a:prstGeom prst="ellipse">
            <a:avLst/>
          </a:prstGeom>
          <a:solidFill>
            <a:schemeClr val="accent1">
              <a:lumMod val="20000"/>
              <a:lumOff val="80000"/>
              <a:alpha val="2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8" name="TextBox 7"/>
          <p:cNvSpPr txBox="1"/>
          <p:nvPr/>
        </p:nvSpPr>
        <p:spPr>
          <a:xfrm>
            <a:off x="641266" y="700644"/>
            <a:ext cx="5163593" cy="400110"/>
          </a:xfrm>
          <a:prstGeom prst="rect">
            <a:avLst/>
          </a:prstGeom>
          <a:solidFill>
            <a:srgbClr val="FFC000"/>
          </a:solidFill>
        </p:spPr>
        <p:txBody>
          <a:bodyPr wrap="none" rtlCol="0">
            <a:spAutoFit/>
          </a:bodyPr>
          <a:lstStyle/>
          <a:p>
            <a:r>
              <a:rPr lang="ja-JP" altLang="en-US" b="0" dirty="0" smtClean="0"/>
              <a:t>熱交換器が層流域と乱流域で運転される場合</a:t>
            </a:r>
            <a:endParaRPr lang="en-GB" b="0" dirty="0"/>
          </a:p>
        </p:txBody>
      </p:sp>
      <p:sp>
        <p:nvSpPr>
          <p:cNvPr id="12" name="TextBox 11"/>
          <p:cNvSpPr txBox="1"/>
          <p:nvPr/>
        </p:nvSpPr>
        <p:spPr>
          <a:xfrm>
            <a:off x="235526" y="5888183"/>
            <a:ext cx="3129383" cy="400110"/>
          </a:xfrm>
          <a:prstGeom prst="rect">
            <a:avLst/>
          </a:prstGeom>
          <a:solidFill>
            <a:srgbClr val="FFC000"/>
          </a:solidFill>
        </p:spPr>
        <p:txBody>
          <a:bodyPr wrap="none" rtlCol="0">
            <a:spAutoFit/>
          </a:bodyPr>
          <a:lstStyle/>
          <a:p>
            <a:r>
              <a:rPr lang="en-GB" altLang="ja-JP" b="0" dirty="0"/>
              <a:t>hiTRAN </a:t>
            </a:r>
            <a:r>
              <a:rPr lang="ja-JP" altLang="en-US" b="0" dirty="0"/>
              <a:t>使用が有用な範囲</a:t>
            </a:r>
            <a:endParaRPr lang="en-GB" altLang="ja-JP" b="0" dirty="0"/>
          </a:p>
        </p:txBody>
      </p:sp>
      <p:cxnSp>
        <p:nvCxnSpPr>
          <p:cNvPr id="13" name="Straight Arrow Connector 12"/>
          <p:cNvCxnSpPr/>
          <p:nvPr/>
        </p:nvCxnSpPr>
        <p:spPr bwMode="auto">
          <a:xfrm flipH="1">
            <a:off x="4950031" y="3204359"/>
            <a:ext cx="1116281" cy="213756"/>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4" name="Oval 13"/>
          <p:cNvSpPr/>
          <p:nvPr/>
        </p:nvSpPr>
        <p:spPr bwMode="auto">
          <a:xfrm rot="20886043">
            <a:off x="1457154" y="4980306"/>
            <a:ext cx="1469930" cy="866898"/>
          </a:xfrm>
          <a:prstGeom prst="ellipse">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Tree>
    <p:extLst>
      <p:ext uri="{BB962C8B-B14F-4D97-AF65-F5344CB8AC3E}">
        <p14:creationId xmlns:p14="http://schemas.microsoft.com/office/powerpoint/2010/main" val="225870126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313" y="866775"/>
            <a:ext cx="7189787"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8153400" cy="685800"/>
          </a:xfrm>
        </p:spPr>
        <p:txBody>
          <a:bodyPr/>
          <a:lstStyle/>
          <a:p>
            <a:r>
              <a:rPr lang="ja-JP" altLang="en-US" sz="3200" b="0" dirty="0"/>
              <a:t>説明図</a:t>
            </a:r>
            <a:r>
              <a:rPr lang="ja-JP" altLang="en-US" sz="3200" b="0" dirty="0" smtClean="0"/>
              <a:t>（乱流域</a:t>
            </a:r>
            <a:r>
              <a:rPr lang="ja-JP" altLang="en-US" sz="3200" b="0" dirty="0"/>
              <a:t>）</a:t>
            </a:r>
            <a:endParaRPr lang="en-GB" sz="3200" b="0" dirty="0"/>
          </a:p>
        </p:txBody>
      </p:sp>
      <p:cxnSp>
        <p:nvCxnSpPr>
          <p:cNvPr id="6" name="Straight Arrow Connector 5"/>
          <p:cNvCxnSpPr/>
          <p:nvPr/>
        </p:nvCxnSpPr>
        <p:spPr bwMode="auto">
          <a:xfrm flipH="1" flipV="1">
            <a:off x="2356916" y="4028123"/>
            <a:ext cx="1229432" cy="294495"/>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2066306" y="4405745"/>
            <a:ext cx="2661811" cy="830997"/>
          </a:xfrm>
          <a:prstGeom prst="rect">
            <a:avLst/>
          </a:prstGeom>
          <a:solidFill>
            <a:schemeClr val="bg2">
              <a:lumMod val="20000"/>
              <a:lumOff val="80000"/>
            </a:schemeClr>
          </a:solidFill>
        </p:spPr>
        <p:txBody>
          <a:bodyPr wrap="square" rtlCol="0">
            <a:spAutoFit/>
          </a:bodyPr>
          <a:lstStyle/>
          <a:p>
            <a:r>
              <a:rPr lang="ja-JP" altLang="en-US" sz="1600" b="0" dirty="0" smtClean="0"/>
              <a:t>平滑空管の性能</a:t>
            </a:r>
            <a:r>
              <a:rPr lang="en-GB" sz="1600" b="0" dirty="0" smtClean="0"/>
              <a:t>,</a:t>
            </a:r>
          </a:p>
          <a:p>
            <a:r>
              <a:rPr lang="ja-JP" altLang="en-US" sz="1600" b="0" dirty="0" smtClean="0"/>
              <a:t>乱</a:t>
            </a:r>
            <a:r>
              <a:rPr lang="ja-JP" altLang="en-US" sz="1600" b="0" dirty="0"/>
              <a:t>流域</a:t>
            </a:r>
            <a:r>
              <a:rPr lang="ja-JP" altLang="en-US" sz="1600" b="0" dirty="0" smtClean="0"/>
              <a:t>の伝熱性能はパスの追加で増加する</a:t>
            </a:r>
            <a:endParaRPr lang="en-GB" sz="1600" b="0" dirty="0" smtClean="0"/>
          </a:p>
        </p:txBody>
      </p:sp>
      <p:sp>
        <p:nvSpPr>
          <p:cNvPr id="9" name="TextBox 8"/>
          <p:cNvSpPr txBox="1"/>
          <p:nvPr/>
        </p:nvSpPr>
        <p:spPr>
          <a:xfrm>
            <a:off x="2147454" y="1577436"/>
            <a:ext cx="3386447" cy="584775"/>
          </a:xfrm>
          <a:prstGeom prst="rect">
            <a:avLst/>
          </a:prstGeom>
          <a:solidFill>
            <a:schemeClr val="bg2">
              <a:lumMod val="20000"/>
              <a:lumOff val="80000"/>
            </a:schemeClr>
          </a:solidFill>
        </p:spPr>
        <p:txBody>
          <a:bodyPr wrap="square" rtlCol="0">
            <a:spAutoFit/>
          </a:bodyPr>
          <a:lstStyle/>
          <a:p>
            <a:r>
              <a:rPr lang="en-GB" sz="1600" b="0" dirty="0" smtClean="0"/>
              <a:t>hiTRAN </a:t>
            </a:r>
            <a:r>
              <a:rPr lang="ja-JP" altLang="en-US" sz="1600" b="0" dirty="0" smtClean="0"/>
              <a:t>性能は同じ管パスで高くなるが圧力損失も大きい</a:t>
            </a:r>
            <a:endParaRPr lang="en-GB" sz="1600" b="0" dirty="0" smtClean="0"/>
          </a:p>
        </p:txBody>
      </p:sp>
      <p:sp>
        <p:nvSpPr>
          <p:cNvPr id="8" name="TextBox 7"/>
          <p:cNvSpPr txBox="1"/>
          <p:nvPr/>
        </p:nvSpPr>
        <p:spPr>
          <a:xfrm>
            <a:off x="629392" y="605643"/>
            <a:ext cx="4389343" cy="400110"/>
          </a:xfrm>
          <a:prstGeom prst="rect">
            <a:avLst/>
          </a:prstGeom>
          <a:solidFill>
            <a:srgbClr val="FFC000"/>
          </a:solidFill>
        </p:spPr>
        <p:txBody>
          <a:bodyPr wrap="none" rtlCol="0">
            <a:spAutoFit/>
          </a:bodyPr>
          <a:lstStyle/>
          <a:p>
            <a:r>
              <a:rPr lang="ja-JP" altLang="en-US" b="0" dirty="0"/>
              <a:t>熱交換器</a:t>
            </a:r>
            <a:r>
              <a:rPr lang="ja-JP" altLang="en-US" b="0" dirty="0" smtClean="0"/>
              <a:t>がと</a:t>
            </a:r>
            <a:r>
              <a:rPr lang="ja-JP" altLang="en-US" b="0" dirty="0"/>
              <a:t>乱流域で運転される場合</a:t>
            </a:r>
            <a:endParaRPr lang="en-GB" altLang="ja-JP" b="0" dirty="0"/>
          </a:p>
        </p:txBody>
      </p:sp>
      <p:sp>
        <p:nvSpPr>
          <p:cNvPr id="12" name="TextBox 11"/>
          <p:cNvSpPr txBox="1"/>
          <p:nvPr/>
        </p:nvSpPr>
        <p:spPr>
          <a:xfrm>
            <a:off x="5366824" y="3204363"/>
            <a:ext cx="2751263" cy="2246769"/>
          </a:xfrm>
          <a:prstGeom prst="rect">
            <a:avLst/>
          </a:prstGeom>
          <a:solidFill>
            <a:srgbClr val="FFC000"/>
          </a:solidFill>
        </p:spPr>
        <p:txBody>
          <a:bodyPr wrap="square" rtlCol="0">
            <a:spAutoFit/>
          </a:bodyPr>
          <a:lstStyle/>
          <a:p>
            <a:r>
              <a:rPr lang="en-GB" b="0" dirty="0" smtClean="0"/>
              <a:t>hiTRAN </a:t>
            </a:r>
            <a:r>
              <a:rPr lang="ja-JP" altLang="en-US" b="0" dirty="0" smtClean="0"/>
              <a:t>を効果的に使える場合</a:t>
            </a:r>
            <a:endParaRPr lang="en-US" altLang="ja-JP" b="0" dirty="0" smtClean="0"/>
          </a:p>
          <a:p>
            <a:r>
              <a:rPr lang="ja-JP" altLang="en-US" b="0" dirty="0" smtClean="0"/>
              <a:t>１パス設計が要求されている</a:t>
            </a:r>
            <a:endParaRPr lang="en-US" altLang="ja-JP" b="0" dirty="0" smtClean="0"/>
          </a:p>
          <a:p>
            <a:r>
              <a:rPr lang="ja-JP" altLang="en-US" b="0" dirty="0" smtClean="0"/>
              <a:t>設計者がパス増加によって追加の熱伝達を使わない</a:t>
            </a:r>
            <a:endParaRPr lang="en-GB" b="0" dirty="0"/>
          </a:p>
        </p:txBody>
      </p:sp>
    </p:spTree>
    <p:extLst>
      <p:ext uri="{BB962C8B-B14F-4D97-AF65-F5344CB8AC3E}">
        <p14:creationId xmlns:p14="http://schemas.microsoft.com/office/powerpoint/2010/main" val="271237110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1015629" y="660381"/>
            <a:ext cx="6367463" cy="4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defRPr>
            </a:lvl1pPr>
            <a:lvl2pPr marL="742950" indent="-285750">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342900" indent="-342900">
              <a:lnSpc>
                <a:spcPct val="125000"/>
              </a:lnSpc>
              <a:buFont typeface="Arial" pitchFamily="34" charset="0"/>
              <a:buChar char="•"/>
            </a:pPr>
            <a:r>
              <a:rPr lang="ja-JP" altLang="en-US" sz="2400" b="0" dirty="0" smtClean="0">
                <a:solidFill>
                  <a:schemeClr val="tx1"/>
                </a:solidFill>
              </a:rPr>
              <a:t>敷地面積と重量の制限</a:t>
            </a:r>
            <a:endParaRPr lang="en-GB" b="0" u="sng" dirty="0"/>
          </a:p>
        </p:txBody>
      </p:sp>
      <p:sp>
        <p:nvSpPr>
          <p:cNvPr id="44039" name="Text Box 7"/>
          <p:cNvSpPr txBox="1">
            <a:spLocks noChangeArrowheads="1"/>
          </p:cNvSpPr>
          <p:nvPr/>
        </p:nvSpPr>
        <p:spPr bwMode="auto">
          <a:xfrm>
            <a:off x="552078" y="1311090"/>
            <a:ext cx="6172200" cy="4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800100" lvl="1" indent="-342900">
              <a:lnSpc>
                <a:spcPct val="125000"/>
              </a:lnSpc>
              <a:buFont typeface="Arial" pitchFamily="34" charset="0"/>
              <a:buChar char="•"/>
            </a:pPr>
            <a:r>
              <a:rPr lang="ja-JP" altLang="en-US" sz="2400" b="0" dirty="0" smtClean="0">
                <a:solidFill>
                  <a:schemeClr val="tx1"/>
                </a:solidFill>
              </a:rPr>
              <a:t>遷移域での安定性</a:t>
            </a:r>
            <a:endParaRPr lang="en-GB" b="0" u="sng" dirty="0"/>
          </a:p>
        </p:txBody>
      </p:sp>
      <p:sp>
        <p:nvSpPr>
          <p:cNvPr id="44040" name="Text Box 8"/>
          <p:cNvSpPr txBox="1">
            <a:spLocks noChangeArrowheads="1"/>
          </p:cNvSpPr>
          <p:nvPr/>
        </p:nvSpPr>
        <p:spPr bwMode="auto">
          <a:xfrm>
            <a:off x="566745" y="1962109"/>
            <a:ext cx="7620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800100" lvl="1" indent="-342900">
              <a:lnSpc>
                <a:spcPct val="125000"/>
              </a:lnSpc>
              <a:buFont typeface="Arial" pitchFamily="34" charset="0"/>
              <a:buChar char="•"/>
            </a:pPr>
            <a:r>
              <a:rPr lang="ja-JP" altLang="en-US" sz="2400" b="0" dirty="0" smtClean="0">
                <a:solidFill>
                  <a:schemeClr val="tx1"/>
                </a:solidFill>
              </a:rPr>
              <a:t>汚れ環境下でのより長い運転継続</a:t>
            </a:r>
            <a:endParaRPr lang="en-GB" b="0" u="sng" dirty="0"/>
          </a:p>
        </p:txBody>
      </p:sp>
      <p:pic>
        <p:nvPicPr>
          <p:cNvPr id="44041"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4611" y="4438898"/>
            <a:ext cx="32639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8761" y="4593154"/>
            <a:ext cx="38163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522514" y="0"/>
            <a:ext cx="8153400" cy="685800"/>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Tahoma" pitchFamily="34" charset="0"/>
                <a:ea typeface="ＭＳ Ｐゴシック" charset="0"/>
              </a:defRPr>
            </a:lvl2pPr>
            <a:lvl3pPr algn="ctr" rtl="0" eaLnBrk="0" fontAlgn="base" hangingPunct="0">
              <a:spcBef>
                <a:spcPct val="0"/>
              </a:spcBef>
              <a:spcAft>
                <a:spcPct val="0"/>
              </a:spcAft>
              <a:defRPr sz="4000" b="1">
                <a:solidFill>
                  <a:schemeClr val="tx2"/>
                </a:solidFill>
                <a:latin typeface="Tahoma" pitchFamily="34" charset="0"/>
                <a:ea typeface="ＭＳ Ｐゴシック" charset="0"/>
              </a:defRPr>
            </a:lvl3pPr>
            <a:lvl4pPr algn="ctr" rtl="0" eaLnBrk="0" fontAlgn="base" hangingPunct="0">
              <a:spcBef>
                <a:spcPct val="0"/>
              </a:spcBef>
              <a:spcAft>
                <a:spcPct val="0"/>
              </a:spcAft>
              <a:defRPr sz="4000" b="1">
                <a:solidFill>
                  <a:schemeClr val="tx2"/>
                </a:solidFill>
                <a:latin typeface="Tahoma" pitchFamily="34" charset="0"/>
                <a:ea typeface="ＭＳ Ｐゴシック" charset="0"/>
              </a:defRPr>
            </a:lvl4pPr>
            <a:lvl5pPr algn="ctr" rtl="0" eaLnBrk="0" fontAlgn="base" hangingPunct="0">
              <a:spcBef>
                <a:spcPct val="0"/>
              </a:spcBef>
              <a:spcAft>
                <a:spcPct val="0"/>
              </a:spcAft>
              <a:defRPr sz="4000" b="1">
                <a:solidFill>
                  <a:schemeClr val="tx2"/>
                </a:solidFill>
                <a:latin typeface="Tahoma" pitchFamily="34" charset="0"/>
                <a:ea typeface="ＭＳ Ｐゴシック" charset="0"/>
              </a:defRPr>
            </a:lvl5pPr>
            <a:lvl6pPr marL="457200" algn="ctr" rtl="0" eaLnBrk="0" fontAlgn="base" hangingPunct="0">
              <a:spcBef>
                <a:spcPct val="0"/>
              </a:spcBef>
              <a:spcAft>
                <a:spcPct val="0"/>
              </a:spcAft>
              <a:defRPr sz="4000" b="1">
                <a:solidFill>
                  <a:schemeClr val="tx2"/>
                </a:solidFill>
                <a:latin typeface="Tahoma" pitchFamily="34" charset="0"/>
              </a:defRPr>
            </a:lvl6pPr>
            <a:lvl7pPr marL="914400" algn="ctr" rtl="0" eaLnBrk="0" fontAlgn="base" hangingPunct="0">
              <a:spcBef>
                <a:spcPct val="0"/>
              </a:spcBef>
              <a:spcAft>
                <a:spcPct val="0"/>
              </a:spcAft>
              <a:defRPr sz="4000" b="1">
                <a:solidFill>
                  <a:schemeClr val="tx2"/>
                </a:solidFill>
                <a:latin typeface="Tahoma" pitchFamily="34" charset="0"/>
              </a:defRPr>
            </a:lvl7pPr>
            <a:lvl8pPr marL="1371600" algn="ctr" rtl="0" eaLnBrk="0" fontAlgn="base" hangingPunct="0">
              <a:spcBef>
                <a:spcPct val="0"/>
              </a:spcBef>
              <a:spcAft>
                <a:spcPct val="0"/>
              </a:spcAft>
              <a:defRPr sz="4000" b="1">
                <a:solidFill>
                  <a:schemeClr val="tx2"/>
                </a:solidFill>
                <a:latin typeface="Tahoma" pitchFamily="34" charset="0"/>
              </a:defRPr>
            </a:lvl8pPr>
            <a:lvl9pPr marL="1828800" algn="ctr" rtl="0" eaLnBrk="0" fontAlgn="base" hangingPunct="0">
              <a:spcBef>
                <a:spcPct val="0"/>
              </a:spcBef>
              <a:spcAft>
                <a:spcPct val="0"/>
              </a:spcAft>
              <a:defRPr sz="4000" b="1">
                <a:solidFill>
                  <a:schemeClr val="tx2"/>
                </a:solidFill>
                <a:latin typeface="Tahoma" pitchFamily="34" charset="0"/>
              </a:defRPr>
            </a:lvl9pPr>
          </a:lstStyle>
          <a:p>
            <a:r>
              <a:rPr lang="ja-JP" altLang="en-US" sz="3200" b="0" kern="0" dirty="0" smtClean="0"/>
              <a:t>その他設計上の考慮点</a:t>
            </a:r>
            <a:endParaRPr lang="en-GB" sz="3200" b="0" kern="0" dirty="0"/>
          </a:p>
        </p:txBody>
      </p:sp>
      <p:sp>
        <p:nvSpPr>
          <p:cNvPr id="14" name="Text Box 8"/>
          <p:cNvSpPr txBox="1">
            <a:spLocks noChangeArrowheads="1"/>
          </p:cNvSpPr>
          <p:nvPr/>
        </p:nvSpPr>
        <p:spPr bwMode="auto">
          <a:xfrm>
            <a:off x="580988" y="2672651"/>
            <a:ext cx="7839342" cy="4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800100" lvl="1" indent="-342900">
              <a:lnSpc>
                <a:spcPct val="125000"/>
              </a:lnSpc>
              <a:buFont typeface="Arial" pitchFamily="34" charset="0"/>
              <a:buChar char="•"/>
            </a:pPr>
            <a:r>
              <a:rPr lang="ja-JP" altLang="en-US" sz="2400" b="0" dirty="0" smtClean="0">
                <a:solidFill>
                  <a:schemeClr val="tx1"/>
                </a:solidFill>
              </a:rPr>
              <a:t>管側冷却の縦型熱交換器</a:t>
            </a:r>
            <a:endParaRPr lang="en-GB" b="0" u="sng" dirty="0"/>
          </a:p>
        </p:txBody>
      </p:sp>
      <p:sp>
        <p:nvSpPr>
          <p:cNvPr id="15" name="Text Box 8"/>
          <p:cNvSpPr txBox="1">
            <a:spLocks noChangeArrowheads="1"/>
          </p:cNvSpPr>
          <p:nvPr/>
        </p:nvSpPr>
        <p:spPr bwMode="auto">
          <a:xfrm>
            <a:off x="590689" y="3422683"/>
            <a:ext cx="7620000" cy="4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800100" lvl="1" indent="-342900">
              <a:lnSpc>
                <a:spcPct val="125000"/>
              </a:lnSpc>
              <a:buFont typeface="Arial" pitchFamily="34" charset="0"/>
              <a:buChar char="•"/>
            </a:pPr>
            <a:r>
              <a:rPr lang="ja-JP" altLang="en-US" sz="2400" b="0" dirty="0" smtClean="0">
                <a:solidFill>
                  <a:schemeClr val="tx1"/>
                </a:solidFill>
              </a:rPr>
              <a:t>管バンドル内の偏流に起因する性能問題</a:t>
            </a:r>
            <a:endParaRPr lang="en-GB" b="0" u="sng" dirty="0"/>
          </a:p>
        </p:txBody>
      </p:sp>
    </p:spTree>
    <p:extLst>
      <p:ext uri="{BB962C8B-B14F-4D97-AF65-F5344CB8AC3E}">
        <p14:creationId xmlns:p14="http://schemas.microsoft.com/office/powerpoint/2010/main" val="323902405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3" y="1495219"/>
            <a:ext cx="9113837"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643" y="961902"/>
            <a:ext cx="4911922" cy="400110"/>
          </a:xfrm>
          <a:prstGeom prst="rect">
            <a:avLst/>
          </a:prstGeom>
          <a:solidFill>
            <a:srgbClr val="FFC000"/>
          </a:solidFill>
        </p:spPr>
        <p:txBody>
          <a:bodyPr wrap="none" rtlCol="0">
            <a:spAutoFit/>
          </a:bodyPr>
          <a:lstStyle/>
          <a:p>
            <a:r>
              <a:rPr lang="en-US" altLang="ja-JP" b="0" dirty="0" smtClean="0"/>
              <a:t>hiTRAN</a:t>
            </a:r>
            <a:r>
              <a:rPr lang="ja-JP" altLang="en-US" b="0" dirty="0" smtClean="0"/>
              <a:t>で遷移域でも安定で予測できる運転</a:t>
            </a:r>
            <a:endParaRPr lang="en-GB" b="0" dirty="0"/>
          </a:p>
        </p:txBody>
      </p:sp>
      <p:sp>
        <p:nvSpPr>
          <p:cNvPr id="8" name="TextBox 7"/>
          <p:cNvSpPr txBox="1"/>
          <p:nvPr/>
        </p:nvSpPr>
        <p:spPr>
          <a:xfrm rot="20548235">
            <a:off x="1304859" y="2360021"/>
            <a:ext cx="3852584" cy="369332"/>
          </a:xfrm>
          <a:prstGeom prst="rect">
            <a:avLst/>
          </a:prstGeom>
          <a:solidFill>
            <a:schemeClr val="bg1"/>
          </a:solidFill>
        </p:spPr>
        <p:txBody>
          <a:bodyPr wrap="square" rtlCol="0">
            <a:spAutoFit/>
          </a:bodyPr>
          <a:lstStyle/>
          <a:p>
            <a:r>
              <a:rPr lang="ja-JP" altLang="en-US" sz="1800" b="0" dirty="0" smtClean="0"/>
              <a:t>例</a:t>
            </a:r>
            <a:r>
              <a:rPr lang="en-GB" sz="1800" b="0" dirty="0" smtClean="0"/>
              <a:t>: </a:t>
            </a:r>
            <a:r>
              <a:rPr lang="en-US" altLang="ja-JP" sz="1800" b="0" dirty="0" smtClean="0"/>
              <a:t>hiTRAN</a:t>
            </a:r>
            <a:r>
              <a:rPr lang="ja-JP" altLang="en-US" sz="1800" b="0" dirty="0" smtClean="0"/>
              <a:t>中密度挿入体</a:t>
            </a:r>
            <a:endParaRPr lang="en-GB" sz="1800" b="0" dirty="0"/>
          </a:p>
        </p:txBody>
      </p:sp>
      <p:cxnSp>
        <p:nvCxnSpPr>
          <p:cNvPr id="6" name="Straight Arrow Connector 5"/>
          <p:cNvCxnSpPr/>
          <p:nvPr/>
        </p:nvCxnSpPr>
        <p:spPr bwMode="auto">
          <a:xfrm>
            <a:off x="5973288" y="2481943"/>
            <a:ext cx="0" cy="1258784"/>
          </a:xfrm>
          <a:prstGeom prst="straightConnector1">
            <a:avLst/>
          </a:prstGeom>
          <a:ln>
            <a:headEnd type="triangle" w="med" len="med"/>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bwMode="auto">
          <a:xfrm flipH="1">
            <a:off x="3738748" y="3016332"/>
            <a:ext cx="13855" cy="912421"/>
          </a:xfrm>
          <a:prstGeom prst="straightConnector1">
            <a:avLst/>
          </a:prstGeom>
          <a:ln>
            <a:headEnd type="triangle" w="med" len="med"/>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332021" y="2897579"/>
            <a:ext cx="612668" cy="400110"/>
          </a:xfrm>
          <a:prstGeom prst="rect">
            <a:avLst/>
          </a:prstGeom>
          <a:noFill/>
        </p:spPr>
        <p:txBody>
          <a:bodyPr wrap="none" rtlCol="0">
            <a:spAutoFit/>
          </a:bodyPr>
          <a:lstStyle/>
          <a:p>
            <a:r>
              <a:rPr lang="en-GB" dirty="0" smtClean="0"/>
              <a:t>12x</a:t>
            </a:r>
            <a:endParaRPr lang="en-GB" dirty="0"/>
          </a:p>
        </p:txBody>
      </p:sp>
      <p:sp>
        <p:nvSpPr>
          <p:cNvPr id="15" name="TextBox 14"/>
          <p:cNvSpPr txBox="1"/>
          <p:nvPr/>
        </p:nvSpPr>
        <p:spPr>
          <a:xfrm>
            <a:off x="3228110" y="3275610"/>
            <a:ext cx="470000" cy="400110"/>
          </a:xfrm>
          <a:prstGeom prst="rect">
            <a:avLst/>
          </a:prstGeom>
          <a:noFill/>
        </p:spPr>
        <p:txBody>
          <a:bodyPr wrap="none" rtlCol="0">
            <a:spAutoFit/>
          </a:bodyPr>
          <a:lstStyle/>
          <a:p>
            <a:r>
              <a:rPr lang="en-GB" dirty="0"/>
              <a:t>6</a:t>
            </a:r>
            <a:r>
              <a:rPr lang="en-GB" dirty="0" smtClean="0"/>
              <a:t>x</a:t>
            </a:r>
            <a:endParaRPr lang="en-GB" dirty="0"/>
          </a:p>
        </p:txBody>
      </p:sp>
      <p:sp>
        <p:nvSpPr>
          <p:cNvPr id="13" name="Text Box 4"/>
          <p:cNvSpPr txBox="1">
            <a:spLocks noChangeArrowheads="1"/>
          </p:cNvSpPr>
          <p:nvPr/>
        </p:nvSpPr>
        <p:spPr bwMode="auto">
          <a:xfrm>
            <a:off x="1265011" y="137866"/>
            <a:ext cx="63674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defRPr>
            </a:lvl1pPr>
            <a:lvl2pPr marL="742950" indent="-285750">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0" lvl="1" indent="0">
              <a:lnSpc>
                <a:spcPct val="125000"/>
              </a:lnSpc>
            </a:pPr>
            <a:r>
              <a:rPr lang="ja-JP" altLang="en-US" sz="3200" b="0" dirty="0" smtClean="0">
                <a:solidFill>
                  <a:schemeClr val="tx1"/>
                </a:solidFill>
              </a:rPr>
              <a:t>注意点</a:t>
            </a:r>
            <a:r>
              <a:rPr lang="en-GB" sz="3200" b="0" dirty="0" smtClean="0">
                <a:solidFill>
                  <a:schemeClr val="tx1"/>
                </a:solidFill>
              </a:rPr>
              <a:t>: </a:t>
            </a:r>
            <a:r>
              <a:rPr lang="ja-JP" altLang="en-US" sz="2400" b="0" dirty="0" smtClean="0">
                <a:solidFill>
                  <a:schemeClr val="tx1"/>
                </a:solidFill>
              </a:rPr>
              <a:t>遷移域での安定性</a:t>
            </a:r>
            <a:endParaRPr lang="en-GB" b="0" u="sng" dirty="0"/>
          </a:p>
        </p:txBody>
      </p:sp>
    </p:spTree>
    <p:extLst>
      <p:ext uri="{BB962C8B-B14F-4D97-AF65-F5344CB8AC3E}">
        <p14:creationId xmlns:p14="http://schemas.microsoft.com/office/powerpoint/2010/main" val="421119711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590797" y="0"/>
            <a:ext cx="8153400" cy="685800"/>
          </a:xfrm>
          <a:noFill/>
          <a:ln/>
        </p:spPr>
        <p:txBody>
          <a:bodyPr lIns="92075" tIns="46038" rIns="92075" bIns="46038"/>
          <a:lstStyle/>
          <a:p>
            <a:pPr defTabSz="762000"/>
            <a:r>
              <a:rPr lang="ja-JP" altLang="en-US" sz="3200" b="0" dirty="0" smtClean="0"/>
              <a:t>既設交換器改造のシナリオ</a:t>
            </a:r>
            <a:endParaRPr lang="en-GB" sz="3200" b="0" dirty="0"/>
          </a:p>
        </p:txBody>
      </p:sp>
      <p:sp>
        <p:nvSpPr>
          <p:cNvPr id="215043" name="Rectangle 3"/>
          <p:cNvSpPr>
            <a:spLocks noGrp="1" noChangeArrowheads="1"/>
          </p:cNvSpPr>
          <p:nvPr>
            <p:ph type="body" idx="1"/>
          </p:nvPr>
        </p:nvSpPr>
        <p:spPr>
          <a:xfrm>
            <a:off x="130626" y="771898"/>
            <a:ext cx="6828313" cy="5097960"/>
          </a:xfrm>
          <a:noFill/>
          <a:ln/>
        </p:spPr>
        <p:txBody>
          <a:bodyPr lIns="92075" tIns="46038" rIns="92075" bIns="46038"/>
          <a:lstStyle/>
          <a:p>
            <a:pPr marL="0" indent="0" defTabSz="762000">
              <a:buNone/>
            </a:pPr>
            <a:r>
              <a:rPr lang="en-GB" sz="2800" dirty="0" smtClean="0"/>
              <a:t>hiTRAN</a:t>
            </a:r>
            <a:r>
              <a:rPr lang="ja-JP" altLang="en-US" sz="2800" dirty="0" smtClean="0"/>
              <a:t>使用の狙い</a:t>
            </a:r>
            <a:r>
              <a:rPr lang="en-GB" sz="2800" dirty="0" smtClean="0"/>
              <a:t>:</a:t>
            </a:r>
            <a:endParaRPr lang="en-GB" sz="2800" dirty="0"/>
          </a:p>
          <a:p>
            <a:pPr lvl="1" defTabSz="762000">
              <a:buFont typeface="Arial" pitchFamily="34" charset="0"/>
              <a:buChar char="•"/>
            </a:pPr>
            <a:r>
              <a:rPr lang="en-US" altLang="ja-JP" sz="2400" dirty="0" smtClean="0"/>
              <a:t>O/O</a:t>
            </a:r>
            <a:r>
              <a:rPr lang="ja-JP" altLang="en-US" sz="2400" dirty="0" smtClean="0"/>
              <a:t>熱交換器</a:t>
            </a:r>
            <a:endParaRPr lang="en-GB" sz="2400" dirty="0" smtClean="0"/>
          </a:p>
          <a:p>
            <a:pPr marL="914400" lvl="2" indent="0" defTabSz="762000">
              <a:buNone/>
            </a:pPr>
            <a:r>
              <a:rPr lang="ja-JP" altLang="en-US" dirty="0" smtClean="0"/>
              <a:t>より大きな</a:t>
            </a:r>
            <a:r>
              <a:rPr lang="ja-JP" altLang="en-US" dirty="0" smtClean="0"/>
              <a:t>出口温度</a:t>
            </a:r>
            <a:r>
              <a:rPr lang="ja-JP" altLang="en-US" dirty="0" smtClean="0"/>
              <a:t>の</a:t>
            </a:r>
            <a:r>
              <a:rPr lang="ja-JP" altLang="en-US" dirty="0" smtClean="0"/>
              <a:t>達成８加熱炉入口温度</a:t>
            </a:r>
            <a:r>
              <a:rPr lang="en-US" altLang="ja-JP" dirty="0" smtClean="0"/>
              <a:t>〉</a:t>
            </a:r>
            <a:r>
              <a:rPr lang="ja-JP" altLang="en-US" dirty="0"/>
              <a:t>　</a:t>
            </a:r>
            <a:r>
              <a:rPr lang="ja-JP" altLang="en-US" dirty="0" smtClean="0"/>
              <a:t>➡　加熱炉燃料の原料化</a:t>
            </a:r>
            <a:endParaRPr lang="en-GB" dirty="0" smtClean="0"/>
          </a:p>
          <a:p>
            <a:pPr marL="914400" lvl="2" indent="0" defTabSz="762000">
              <a:buNone/>
            </a:pPr>
            <a:endParaRPr lang="en-GB" dirty="0" smtClean="0"/>
          </a:p>
          <a:p>
            <a:pPr lvl="1" defTabSz="762000">
              <a:buFont typeface="Arial" pitchFamily="34" charset="0"/>
              <a:buChar char="•"/>
            </a:pPr>
            <a:r>
              <a:rPr lang="en-US" altLang="ja-JP" sz="2400" dirty="0" smtClean="0"/>
              <a:t>V/O</a:t>
            </a:r>
            <a:r>
              <a:rPr lang="ja-JP" altLang="en-US" sz="2400" dirty="0" smtClean="0"/>
              <a:t>熱交</a:t>
            </a:r>
            <a:r>
              <a:rPr lang="en-GB" sz="2400" dirty="0" smtClean="0"/>
              <a:t/>
            </a:r>
            <a:br>
              <a:rPr lang="en-GB" sz="2400" dirty="0" smtClean="0"/>
            </a:br>
            <a:endParaRPr lang="en-GB" sz="2400" dirty="0" smtClean="0"/>
          </a:p>
          <a:p>
            <a:pPr lvl="1" defTabSz="762000">
              <a:buFont typeface="Arial" pitchFamily="34" charset="0"/>
              <a:buChar char="•"/>
            </a:pPr>
            <a:r>
              <a:rPr lang="ja-JP" altLang="en-US" sz="2400" dirty="0" smtClean="0"/>
              <a:t>運転操作性の改善</a:t>
            </a:r>
            <a:r>
              <a:rPr lang="en-GB" sz="2400" dirty="0" smtClean="0"/>
              <a:t>:</a:t>
            </a:r>
            <a:endParaRPr lang="en-GB" sz="2400" dirty="0"/>
          </a:p>
          <a:p>
            <a:pPr lvl="2" defTabSz="762000">
              <a:buFont typeface="Arial" pitchFamily="34" charset="0"/>
              <a:buChar char="•"/>
            </a:pPr>
            <a:r>
              <a:rPr lang="ja-JP" altLang="en-US" sz="2400" dirty="0" smtClean="0"/>
              <a:t>負荷変動／遷移域への対応</a:t>
            </a:r>
            <a:endParaRPr lang="en-GB" sz="2400" dirty="0"/>
          </a:p>
          <a:p>
            <a:pPr lvl="2" defTabSz="762000">
              <a:buFont typeface="Arial" pitchFamily="34" charset="0"/>
              <a:buChar char="•"/>
            </a:pPr>
            <a:r>
              <a:rPr lang="ja-JP" altLang="en-US" sz="2400" dirty="0" smtClean="0"/>
              <a:t>汚れ</a:t>
            </a:r>
            <a:r>
              <a:rPr lang="ja-JP" altLang="en-US" sz="2400" dirty="0" smtClean="0"/>
              <a:t>防止効果</a:t>
            </a:r>
            <a:endParaRPr lang="en-GB" sz="2400" dirty="0"/>
          </a:p>
          <a:p>
            <a:pPr lvl="2" defTabSz="762000">
              <a:buFont typeface="Arial" pitchFamily="34" charset="0"/>
              <a:buChar char="•"/>
            </a:pPr>
            <a:r>
              <a:rPr lang="ja-JP" altLang="en-US" sz="2400" dirty="0" smtClean="0"/>
              <a:t>偏流の防止</a:t>
            </a:r>
            <a:endParaRPr lang="en-GB" dirty="0"/>
          </a:p>
          <a:p>
            <a:pPr marL="457200" lvl="1" indent="0" defTabSz="762000">
              <a:buNone/>
            </a:pPr>
            <a:endParaRPr lang="en-GB" sz="2400" dirty="0"/>
          </a:p>
        </p:txBody>
      </p:sp>
      <p:pic>
        <p:nvPicPr>
          <p:cNvPr id="16" name="Content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8318" y="1448790"/>
            <a:ext cx="1940165" cy="280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27543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1"/>
            <a:r>
              <a:rPr lang="ja-JP" altLang="en-US" sz="2400" b="0" dirty="0">
                <a:solidFill>
                  <a:schemeClr val="tx1"/>
                </a:solidFill>
              </a:rPr>
              <a:t>汚れ環境下でのより長い運転</a:t>
            </a:r>
            <a:r>
              <a:rPr lang="ja-JP" altLang="en-US" sz="2400" b="0" dirty="0" smtClean="0">
                <a:solidFill>
                  <a:schemeClr val="tx1"/>
                </a:solidFill>
              </a:rPr>
              <a:t>継続</a:t>
            </a:r>
            <a:endParaRPr kumimoji="1" lang="ja-JP" altLang="en-US" b="0" dirty="0"/>
          </a:p>
        </p:txBody>
      </p:sp>
    </p:spTree>
    <p:extLst>
      <p:ext uri="{BB962C8B-B14F-4D97-AF65-F5344CB8AC3E}">
        <p14:creationId xmlns:p14="http://schemas.microsoft.com/office/powerpoint/2010/main" val="275542902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3450" y="260647"/>
            <a:ext cx="7495179" cy="5863927"/>
            <a:chOff x="611560" y="260648"/>
            <a:chExt cx="7817069" cy="623520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260648"/>
              <a:ext cx="7817069" cy="6235200"/>
            </a:xfrm>
            <a:prstGeom prst="rect">
              <a:avLst/>
            </a:prstGeom>
            <a:noFill/>
            <a:ln w="9525">
              <a:noFill/>
              <a:miter lim="800000"/>
              <a:headEnd/>
              <a:tailEnd/>
            </a:ln>
            <a:effectLst/>
          </p:spPr>
        </p:pic>
        <p:sp>
          <p:nvSpPr>
            <p:cNvPr id="9" name="TextBox 8"/>
            <p:cNvSpPr txBox="1"/>
            <p:nvPr/>
          </p:nvSpPr>
          <p:spPr>
            <a:xfrm>
              <a:off x="3203847" y="1700808"/>
              <a:ext cx="939527" cy="184666"/>
            </a:xfrm>
            <a:prstGeom prst="rect">
              <a:avLst/>
            </a:prstGeom>
            <a:solidFill>
              <a:schemeClr val="bg1"/>
            </a:solidFill>
          </p:spPr>
          <p:txBody>
            <a:bodyPr wrap="square" tIns="0" bIns="0" rtlCol="0">
              <a:spAutoFit/>
            </a:bodyPr>
            <a:lstStyle/>
            <a:p>
              <a:r>
                <a:rPr lang="en-GB" sz="1200" dirty="0" smtClean="0"/>
                <a:t>downflow</a:t>
              </a:r>
              <a:endParaRPr lang="en-GB" sz="1200" dirty="0"/>
            </a:p>
          </p:txBody>
        </p:sp>
        <p:sp>
          <p:nvSpPr>
            <p:cNvPr id="10" name="TextBox 9"/>
            <p:cNvSpPr txBox="1"/>
            <p:nvPr/>
          </p:nvSpPr>
          <p:spPr>
            <a:xfrm>
              <a:off x="2915816" y="2348880"/>
              <a:ext cx="936104" cy="184666"/>
            </a:xfrm>
            <a:prstGeom prst="rect">
              <a:avLst/>
            </a:prstGeom>
            <a:solidFill>
              <a:schemeClr val="bg1"/>
            </a:solidFill>
          </p:spPr>
          <p:txBody>
            <a:bodyPr wrap="square" tIns="0" bIns="0" rtlCol="0">
              <a:spAutoFit/>
            </a:bodyPr>
            <a:lstStyle/>
            <a:p>
              <a:r>
                <a:rPr lang="en-GB" sz="1200" dirty="0" smtClean="0"/>
                <a:t>downflow</a:t>
              </a:r>
              <a:endParaRPr lang="en-GB" sz="1200" dirty="0"/>
            </a:p>
          </p:txBody>
        </p:sp>
        <p:sp>
          <p:nvSpPr>
            <p:cNvPr id="11" name="TextBox 10"/>
            <p:cNvSpPr txBox="1"/>
            <p:nvPr/>
          </p:nvSpPr>
          <p:spPr>
            <a:xfrm>
              <a:off x="3203848" y="1916832"/>
              <a:ext cx="792088" cy="184666"/>
            </a:xfrm>
            <a:prstGeom prst="rect">
              <a:avLst/>
            </a:prstGeom>
            <a:solidFill>
              <a:schemeClr val="bg1"/>
            </a:solidFill>
          </p:spPr>
          <p:txBody>
            <a:bodyPr wrap="square" tIns="0" bIns="0" rtlCol="0">
              <a:spAutoFit/>
            </a:bodyPr>
            <a:lstStyle/>
            <a:p>
              <a:r>
                <a:rPr lang="en-GB" sz="1200" dirty="0" smtClean="0"/>
                <a:t>upflow</a:t>
              </a:r>
              <a:endParaRPr lang="en-GB" sz="1200" dirty="0"/>
            </a:p>
          </p:txBody>
        </p:sp>
        <p:sp>
          <p:nvSpPr>
            <p:cNvPr id="12" name="TextBox 11"/>
            <p:cNvSpPr txBox="1"/>
            <p:nvPr/>
          </p:nvSpPr>
          <p:spPr>
            <a:xfrm>
              <a:off x="2915816" y="2564904"/>
              <a:ext cx="792088" cy="184666"/>
            </a:xfrm>
            <a:prstGeom prst="rect">
              <a:avLst/>
            </a:prstGeom>
            <a:solidFill>
              <a:schemeClr val="bg1"/>
            </a:solidFill>
          </p:spPr>
          <p:txBody>
            <a:bodyPr wrap="square" tIns="0" bIns="0" rtlCol="0">
              <a:spAutoFit/>
            </a:bodyPr>
            <a:lstStyle/>
            <a:p>
              <a:r>
                <a:rPr lang="en-GB" sz="1200" dirty="0" smtClean="0"/>
                <a:t>upflow</a:t>
              </a:r>
              <a:endParaRPr lang="en-GB" sz="1200" dirty="0"/>
            </a:p>
          </p:txBody>
        </p:sp>
        <p:sp>
          <p:nvSpPr>
            <p:cNvPr id="13" name="TextBox 12"/>
            <p:cNvSpPr txBox="1"/>
            <p:nvPr/>
          </p:nvSpPr>
          <p:spPr>
            <a:xfrm>
              <a:off x="2924176" y="4286250"/>
              <a:ext cx="1132174" cy="359989"/>
            </a:xfrm>
            <a:prstGeom prst="rect">
              <a:avLst/>
            </a:prstGeom>
            <a:noFill/>
          </p:spPr>
          <p:txBody>
            <a:bodyPr wrap="none" rtlCol="0">
              <a:spAutoFit/>
            </a:bodyPr>
            <a:lstStyle/>
            <a:p>
              <a:r>
                <a:rPr lang="en-GB" sz="1600" b="0" dirty="0" smtClean="0"/>
                <a:t>88W/m2K</a:t>
              </a:r>
              <a:endParaRPr lang="en-GB" sz="1600" b="0" dirty="0"/>
            </a:p>
          </p:txBody>
        </p:sp>
        <p:sp>
          <p:nvSpPr>
            <p:cNvPr id="14" name="TextBox 13"/>
            <p:cNvSpPr txBox="1"/>
            <p:nvPr/>
          </p:nvSpPr>
          <p:spPr>
            <a:xfrm>
              <a:off x="2943225" y="4724400"/>
              <a:ext cx="1132174" cy="359989"/>
            </a:xfrm>
            <a:prstGeom prst="rect">
              <a:avLst/>
            </a:prstGeom>
            <a:noFill/>
          </p:spPr>
          <p:txBody>
            <a:bodyPr wrap="none" rtlCol="0">
              <a:spAutoFit/>
            </a:bodyPr>
            <a:lstStyle/>
            <a:p>
              <a:r>
                <a:rPr lang="en-GB" sz="1600" b="0" dirty="0" smtClean="0"/>
                <a:t>49W/m2K</a:t>
              </a:r>
              <a:endParaRPr lang="en-GB" sz="1600" b="0" dirty="0"/>
            </a:p>
          </p:txBody>
        </p:sp>
        <p:sp>
          <p:nvSpPr>
            <p:cNvPr id="15" name="TextBox 14"/>
            <p:cNvSpPr txBox="1"/>
            <p:nvPr/>
          </p:nvSpPr>
          <p:spPr>
            <a:xfrm>
              <a:off x="2943225" y="5038725"/>
              <a:ext cx="1132174" cy="359989"/>
            </a:xfrm>
            <a:prstGeom prst="rect">
              <a:avLst/>
            </a:prstGeom>
            <a:noFill/>
          </p:spPr>
          <p:txBody>
            <a:bodyPr wrap="none" rtlCol="0">
              <a:spAutoFit/>
            </a:bodyPr>
            <a:lstStyle/>
            <a:p>
              <a:r>
                <a:rPr lang="en-GB" sz="1600" b="0" dirty="0" smtClean="0"/>
                <a:t>38W/m2K</a:t>
              </a:r>
              <a:endParaRPr lang="en-GB" sz="1600" b="0" dirty="0"/>
            </a:p>
          </p:txBody>
        </p:sp>
        <p:sp>
          <p:nvSpPr>
            <p:cNvPr id="16" name="TextBox 15"/>
            <p:cNvSpPr txBox="1"/>
            <p:nvPr/>
          </p:nvSpPr>
          <p:spPr>
            <a:xfrm>
              <a:off x="2771775" y="3343275"/>
              <a:ext cx="1199367" cy="338554"/>
            </a:xfrm>
            <a:prstGeom prst="rect">
              <a:avLst/>
            </a:prstGeom>
            <a:solidFill>
              <a:schemeClr val="bg1"/>
            </a:solidFill>
          </p:spPr>
          <p:txBody>
            <a:bodyPr wrap="none" rtlCol="0">
              <a:spAutoFit/>
            </a:bodyPr>
            <a:lstStyle/>
            <a:p>
              <a:r>
                <a:rPr lang="en-GB" sz="1600" b="0" dirty="0" smtClean="0"/>
                <a:t>200W/m2K</a:t>
              </a:r>
              <a:endParaRPr lang="en-GB" sz="1600" b="0" dirty="0"/>
            </a:p>
          </p:txBody>
        </p:sp>
        <p:sp>
          <p:nvSpPr>
            <p:cNvPr id="17" name="TextBox 16"/>
            <p:cNvSpPr txBox="1"/>
            <p:nvPr/>
          </p:nvSpPr>
          <p:spPr>
            <a:xfrm>
              <a:off x="6248400" y="1724025"/>
              <a:ext cx="1199367" cy="338554"/>
            </a:xfrm>
            <a:prstGeom prst="rect">
              <a:avLst/>
            </a:prstGeom>
            <a:solidFill>
              <a:schemeClr val="bg1"/>
            </a:solidFill>
          </p:spPr>
          <p:txBody>
            <a:bodyPr wrap="none" rtlCol="0">
              <a:spAutoFit/>
            </a:bodyPr>
            <a:lstStyle/>
            <a:p>
              <a:r>
                <a:rPr lang="en-GB" sz="1600" b="0" dirty="0" smtClean="0"/>
                <a:t>820W/m2K</a:t>
              </a:r>
              <a:endParaRPr lang="en-GB" sz="1600" b="0" dirty="0"/>
            </a:p>
          </p:txBody>
        </p:sp>
        <p:sp>
          <p:nvSpPr>
            <p:cNvPr id="18" name="TextBox 17"/>
            <p:cNvSpPr txBox="1"/>
            <p:nvPr/>
          </p:nvSpPr>
          <p:spPr>
            <a:xfrm>
              <a:off x="6200775" y="3571875"/>
              <a:ext cx="1250875" cy="359989"/>
            </a:xfrm>
            <a:prstGeom prst="rect">
              <a:avLst/>
            </a:prstGeom>
            <a:solidFill>
              <a:schemeClr val="bg1"/>
            </a:solidFill>
          </p:spPr>
          <p:txBody>
            <a:bodyPr wrap="none" rtlCol="0">
              <a:spAutoFit/>
            </a:bodyPr>
            <a:lstStyle/>
            <a:p>
              <a:r>
                <a:rPr lang="en-GB" sz="1600" b="0" dirty="0" smtClean="0"/>
                <a:t>260W/m2K</a:t>
              </a:r>
              <a:endParaRPr lang="en-GB" sz="1600" b="0" dirty="0"/>
            </a:p>
          </p:txBody>
        </p:sp>
      </p:grpSp>
      <p:sp>
        <p:nvSpPr>
          <p:cNvPr id="4" name="TextBox 3"/>
          <p:cNvSpPr txBox="1"/>
          <p:nvPr/>
        </p:nvSpPr>
        <p:spPr>
          <a:xfrm>
            <a:off x="4631376" y="4298867"/>
            <a:ext cx="2922595" cy="707886"/>
          </a:xfrm>
          <a:prstGeom prst="rect">
            <a:avLst/>
          </a:prstGeom>
          <a:solidFill>
            <a:srgbClr val="FFC000"/>
          </a:solidFill>
        </p:spPr>
        <p:txBody>
          <a:bodyPr wrap="none" rtlCol="0">
            <a:spAutoFit/>
          </a:bodyPr>
          <a:lstStyle/>
          <a:p>
            <a:r>
              <a:rPr lang="en-US" altLang="ja-JP" b="0" dirty="0" smtClean="0"/>
              <a:t>hiTRAN</a:t>
            </a:r>
            <a:r>
              <a:rPr lang="ja-JP" altLang="en-US" b="0" dirty="0" smtClean="0"/>
              <a:t>使用の場合</a:t>
            </a:r>
            <a:r>
              <a:rPr lang="en-GB" b="0" dirty="0" smtClean="0"/>
              <a:t>:</a:t>
            </a:r>
          </a:p>
          <a:p>
            <a:r>
              <a:rPr lang="ja-JP" altLang="en-US" b="0" dirty="0" smtClean="0"/>
              <a:t>縦型と横型の差異は無い</a:t>
            </a:r>
            <a:endParaRPr lang="en-GB" b="0" dirty="0"/>
          </a:p>
        </p:txBody>
      </p:sp>
      <p:sp>
        <p:nvSpPr>
          <p:cNvPr id="5" name="Oval 4"/>
          <p:cNvSpPr/>
          <p:nvPr/>
        </p:nvSpPr>
        <p:spPr bwMode="auto">
          <a:xfrm>
            <a:off x="2671948" y="3408218"/>
            <a:ext cx="475013" cy="368135"/>
          </a:xfrm>
          <a:prstGeom prst="ellipse">
            <a:avLst/>
          </a:prstGeom>
          <a:solidFill>
            <a:schemeClr val="accent1">
              <a:lumMod val="40000"/>
              <a:lumOff val="6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7" name="Oval 6"/>
          <p:cNvSpPr/>
          <p:nvPr/>
        </p:nvSpPr>
        <p:spPr bwMode="auto">
          <a:xfrm>
            <a:off x="2671948" y="4013860"/>
            <a:ext cx="463138" cy="1033153"/>
          </a:xfrm>
          <a:prstGeom prst="ellipse">
            <a:avLst/>
          </a:prstGeom>
          <a:solidFill>
            <a:srgbClr val="FFFF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0" name="Oval 19"/>
          <p:cNvSpPr/>
          <p:nvPr/>
        </p:nvSpPr>
        <p:spPr bwMode="auto">
          <a:xfrm>
            <a:off x="6790706" y="3726873"/>
            <a:ext cx="463138" cy="453241"/>
          </a:xfrm>
          <a:prstGeom prst="ellipse">
            <a:avLst/>
          </a:prstGeom>
          <a:solidFill>
            <a:srgbClr val="FFFF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1" name="Oval 20"/>
          <p:cNvSpPr/>
          <p:nvPr/>
        </p:nvSpPr>
        <p:spPr bwMode="auto">
          <a:xfrm>
            <a:off x="6802582" y="1909947"/>
            <a:ext cx="475013" cy="368135"/>
          </a:xfrm>
          <a:prstGeom prst="ellipse">
            <a:avLst/>
          </a:prstGeom>
          <a:solidFill>
            <a:schemeClr val="accent1">
              <a:lumMod val="40000"/>
              <a:lumOff val="6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2" name="Oval 21"/>
          <p:cNvSpPr/>
          <p:nvPr/>
        </p:nvSpPr>
        <p:spPr bwMode="auto">
          <a:xfrm>
            <a:off x="0" y="4142509"/>
            <a:ext cx="475013" cy="368135"/>
          </a:xfrm>
          <a:prstGeom prst="ellipse">
            <a:avLst/>
          </a:prstGeom>
          <a:solidFill>
            <a:schemeClr val="accent1">
              <a:lumMod val="40000"/>
              <a:lumOff val="6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23" name="Oval 22"/>
          <p:cNvSpPr/>
          <p:nvPr/>
        </p:nvSpPr>
        <p:spPr bwMode="auto">
          <a:xfrm>
            <a:off x="0" y="4758047"/>
            <a:ext cx="463138" cy="453241"/>
          </a:xfrm>
          <a:prstGeom prst="ellipse">
            <a:avLst/>
          </a:prstGeom>
          <a:solidFill>
            <a:srgbClr val="FFFF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2"/>
              </a:solidFill>
              <a:effectLst/>
              <a:latin typeface="Futurist" charset="0"/>
            </a:endParaRPr>
          </a:p>
        </p:txBody>
      </p:sp>
      <p:sp>
        <p:nvSpPr>
          <p:cNvPr id="8" name="TextBox 7"/>
          <p:cNvSpPr txBox="1"/>
          <p:nvPr/>
        </p:nvSpPr>
        <p:spPr>
          <a:xfrm>
            <a:off x="486889" y="4096986"/>
            <a:ext cx="1031051" cy="369332"/>
          </a:xfrm>
          <a:prstGeom prst="rect">
            <a:avLst/>
          </a:prstGeom>
          <a:noFill/>
        </p:spPr>
        <p:txBody>
          <a:bodyPr wrap="none" rtlCol="0">
            <a:spAutoFit/>
          </a:bodyPr>
          <a:lstStyle/>
          <a:p>
            <a:r>
              <a:rPr lang="en-GB" sz="1800" dirty="0" smtClean="0"/>
              <a:t>hiTRAN</a:t>
            </a:r>
            <a:endParaRPr lang="en-GB" sz="1800" dirty="0"/>
          </a:p>
        </p:txBody>
      </p:sp>
      <p:sp>
        <p:nvSpPr>
          <p:cNvPr id="25" name="TextBox 24"/>
          <p:cNvSpPr txBox="1"/>
          <p:nvPr/>
        </p:nvSpPr>
        <p:spPr>
          <a:xfrm>
            <a:off x="520536" y="4700649"/>
            <a:ext cx="864339" cy="646331"/>
          </a:xfrm>
          <a:prstGeom prst="rect">
            <a:avLst/>
          </a:prstGeom>
          <a:noFill/>
        </p:spPr>
        <p:txBody>
          <a:bodyPr wrap="none" rtlCol="0">
            <a:spAutoFit/>
          </a:bodyPr>
          <a:lstStyle/>
          <a:p>
            <a:r>
              <a:rPr lang="en-GB" sz="1800" dirty="0"/>
              <a:t>p</a:t>
            </a:r>
            <a:r>
              <a:rPr lang="en-GB" sz="1800" dirty="0" smtClean="0"/>
              <a:t>lain</a:t>
            </a:r>
            <a:br>
              <a:rPr lang="en-GB" sz="1800" dirty="0" smtClean="0"/>
            </a:br>
            <a:r>
              <a:rPr lang="en-GB" sz="1800" dirty="0" smtClean="0"/>
              <a:t>empty</a:t>
            </a:r>
            <a:endParaRPr lang="en-GB" sz="1800" dirty="0"/>
          </a:p>
        </p:txBody>
      </p:sp>
      <p:sp>
        <p:nvSpPr>
          <p:cNvPr id="27" name="Text Box 8"/>
          <p:cNvSpPr txBox="1">
            <a:spLocks noChangeArrowheads="1"/>
          </p:cNvSpPr>
          <p:nvPr/>
        </p:nvSpPr>
        <p:spPr bwMode="auto">
          <a:xfrm>
            <a:off x="544793" y="217463"/>
            <a:ext cx="8272492" cy="553998"/>
          </a:xfrm>
          <a:prstGeom prst="rect">
            <a:avLst/>
          </a:prstGeom>
          <a:solidFill>
            <a:schemeClr val="bg1"/>
          </a:solidFill>
          <a:ln>
            <a:noFill/>
          </a:ln>
          <a:extLst/>
        </p:spPr>
        <p:txBody>
          <a:bodyPr wrap="square">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lvl="1">
              <a:lnSpc>
                <a:spcPct val="125000"/>
              </a:lnSpc>
            </a:pPr>
            <a:r>
              <a:rPr lang="ja-JP" altLang="en-US" sz="2400" b="0" dirty="0" smtClean="0">
                <a:solidFill>
                  <a:schemeClr val="tx1"/>
                </a:solidFill>
              </a:rPr>
              <a:t>注意点</a:t>
            </a:r>
            <a:r>
              <a:rPr lang="en-GB" sz="2400" b="0" dirty="0" smtClean="0">
                <a:solidFill>
                  <a:schemeClr val="tx1"/>
                </a:solidFill>
              </a:rPr>
              <a:t>:</a:t>
            </a:r>
            <a:r>
              <a:rPr lang="ja-JP" altLang="en-US" sz="2400" b="0" dirty="0" smtClean="0">
                <a:solidFill>
                  <a:schemeClr val="tx1"/>
                </a:solidFill>
              </a:rPr>
              <a:t>管側冷却の縦型熱交換器</a:t>
            </a:r>
            <a:endParaRPr lang="en-GB" sz="2400" b="0" dirty="0" smtClean="0">
              <a:solidFill>
                <a:schemeClr val="tx1"/>
              </a:solidFill>
            </a:endParaRPr>
          </a:p>
        </p:txBody>
      </p:sp>
    </p:spTree>
    <p:extLst>
      <p:ext uri="{BB962C8B-B14F-4D97-AF65-F5344CB8AC3E}">
        <p14:creationId xmlns:p14="http://schemas.microsoft.com/office/powerpoint/2010/main" val="150643546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04013" y="333211"/>
            <a:ext cx="762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lvl="1">
              <a:lnSpc>
                <a:spcPct val="125000"/>
              </a:lnSpc>
            </a:pPr>
            <a:r>
              <a:rPr lang="ja-JP" altLang="en-US" sz="2800" b="0" dirty="0" smtClean="0">
                <a:solidFill>
                  <a:schemeClr val="tx1"/>
                </a:solidFill>
              </a:rPr>
              <a:t>管バンドル内の偏流に起因する性能問題</a:t>
            </a:r>
            <a:endParaRPr lang="en-GB" sz="2800" b="0" u="sng" dirty="0"/>
          </a:p>
        </p:txBody>
      </p:sp>
      <p:sp>
        <p:nvSpPr>
          <p:cNvPr id="5" name="TextBox 4"/>
          <p:cNvSpPr txBox="1"/>
          <p:nvPr/>
        </p:nvSpPr>
        <p:spPr>
          <a:xfrm>
            <a:off x="973777" y="1428060"/>
            <a:ext cx="7083991" cy="1015663"/>
          </a:xfrm>
          <a:prstGeom prst="rect">
            <a:avLst/>
          </a:prstGeom>
          <a:noFill/>
        </p:spPr>
        <p:txBody>
          <a:bodyPr wrap="none" rtlCol="0">
            <a:spAutoFit/>
          </a:bodyPr>
          <a:lstStyle/>
          <a:p>
            <a:r>
              <a:rPr lang="ja-JP" altLang="en-US" b="0" dirty="0" smtClean="0"/>
              <a:t>管側摩擦圧力損失がノズル圧力損失に比べて非常に低い場合：</a:t>
            </a:r>
            <a:endParaRPr lang="en-GB" dirty="0" smtClean="0"/>
          </a:p>
          <a:p>
            <a:endParaRPr lang="en-GB" dirty="0"/>
          </a:p>
          <a:p>
            <a:r>
              <a:rPr lang="ja-JP" altLang="en-US" b="0" dirty="0" smtClean="0"/>
              <a:t>ノズル圧損＞</a:t>
            </a:r>
            <a:r>
              <a:rPr lang="en-GB" b="0" dirty="0" smtClean="0"/>
              <a:t> 80% </a:t>
            </a:r>
            <a:r>
              <a:rPr lang="ja-JP" altLang="en-US" b="0" dirty="0" smtClean="0"/>
              <a:t>管側摩擦圧損</a:t>
            </a:r>
            <a:endParaRPr lang="en-GB" b="0" dirty="0"/>
          </a:p>
        </p:txBody>
      </p:sp>
      <p:cxnSp>
        <p:nvCxnSpPr>
          <p:cNvPr id="7" name="Straight Arrow Connector 6"/>
          <p:cNvCxnSpPr/>
          <p:nvPr/>
        </p:nvCxnSpPr>
        <p:spPr bwMode="auto">
          <a:xfrm>
            <a:off x="973777" y="3776353"/>
            <a:ext cx="2648197"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3844288" y="3242176"/>
            <a:ext cx="2765501" cy="707886"/>
          </a:xfrm>
          <a:prstGeom prst="rect">
            <a:avLst/>
          </a:prstGeom>
          <a:solidFill>
            <a:srgbClr val="FFC000"/>
          </a:solidFill>
        </p:spPr>
        <p:txBody>
          <a:bodyPr wrap="none" rtlCol="0">
            <a:spAutoFit/>
          </a:bodyPr>
          <a:lstStyle/>
          <a:p>
            <a:r>
              <a:rPr lang="ja-JP" altLang="en-US" b="0" dirty="0" smtClean="0"/>
              <a:t>流体の偏流の可能性大</a:t>
            </a:r>
            <a:endParaRPr lang="en-US" altLang="ja-JP" b="0" dirty="0" smtClean="0"/>
          </a:p>
          <a:p>
            <a:r>
              <a:rPr lang="ja-JP" altLang="en-US" b="0" dirty="0" smtClean="0"/>
              <a:t>管バンドルの性能悪化</a:t>
            </a:r>
            <a:endParaRPr lang="en-GB" b="0" dirty="0"/>
          </a:p>
        </p:txBody>
      </p:sp>
      <p:sp>
        <p:nvSpPr>
          <p:cNvPr id="10" name="TextBox 9"/>
          <p:cNvSpPr txBox="1"/>
          <p:nvPr/>
        </p:nvSpPr>
        <p:spPr>
          <a:xfrm>
            <a:off x="1341913" y="5082639"/>
            <a:ext cx="5688280" cy="707886"/>
          </a:xfrm>
          <a:prstGeom prst="rect">
            <a:avLst/>
          </a:prstGeom>
          <a:noFill/>
        </p:spPr>
        <p:txBody>
          <a:bodyPr wrap="square" rtlCol="0">
            <a:spAutoFit/>
          </a:bodyPr>
          <a:lstStyle/>
          <a:p>
            <a:r>
              <a:rPr lang="en-GB" b="0" dirty="0" smtClean="0">
                <a:solidFill>
                  <a:srgbClr val="FF0000"/>
                </a:solidFill>
              </a:rPr>
              <a:t>hiTRAN</a:t>
            </a:r>
            <a:r>
              <a:rPr lang="ja-JP" altLang="en-US" b="0" dirty="0" smtClean="0">
                <a:solidFill>
                  <a:srgbClr val="FF0000"/>
                </a:solidFill>
              </a:rPr>
              <a:t>の使用は摩擦圧損を大きくし、流体分布を均質化する</a:t>
            </a:r>
            <a:endParaRPr lang="en-GB" b="0" dirty="0">
              <a:solidFill>
                <a:srgbClr val="FF0000"/>
              </a:solidFill>
            </a:endParaRPr>
          </a:p>
        </p:txBody>
      </p:sp>
    </p:spTree>
    <p:extLst>
      <p:ext uri="{BB962C8B-B14F-4D97-AF65-F5344CB8AC3E}">
        <p14:creationId xmlns:p14="http://schemas.microsoft.com/office/powerpoint/2010/main" val="99714341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0" dirty="0" smtClean="0"/>
              <a:t>新規設計製作</a:t>
            </a:r>
            <a:endParaRPr kumimoji="1" lang="ja-JP" altLang="en-US" b="0" dirty="0"/>
          </a:p>
        </p:txBody>
      </p:sp>
    </p:spTree>
    <p:extLst>
      <p:ext uri="{BB962C8B-B14F-4D97-AF65-F5344CB8AC3E}">
        <p14:creationId xmlns:p14="http://schemas.microsoft.com/office/powerpoint/2010/main" val="148622164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b="0" dirty="0" smtClean="0"/>
              <a:t>ハイトランの構造と装着</a:t>
            </a:r>
            <a:endParaRPr kumimoji="1" lang="ja-JP" altLang="en-US" b="0" dirty="0"/>
          </a:p>
        </p:txBody>
      </p:sp>
    </p:spTree>
    <p:extLst>
      <p:ext uri="{BB962C8B-B14F-4D97-AF65-F5344CB8AC3E}">
        <p14:creationId xmlns:p14="http://schemas.microsoft.com/office/powerpoint/2010/main" val="208894542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27343776"/>
              </p:ext>
            </p:extLst>
          </p:nvPr>
        </p:nvGraphicFramePr>
        <p:xfrm>
          <a:off x="638629" y="1016000"/>
          <a:ext cx="7413171"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054551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18753" y="-1"/>
            <a:ext cx="9108374" cy="567047"/>
          </a:xfrm>
        </p:spPr>
        <p:txBody>
          <a:bodyPr/>
          <a:lstStyle/>
          <a:p>
            <a:r>
              <a:rPr lang="ja-JP" altLang="en-US" sz="2800" b="0" dirty="0" smtClean="0"/>
              <a:t>注意点</a:t>
            </a:r>
            <a:r>
              <a:rPr lang="en-GB" sz="2800" b="0" dirty="0" smtClean="0"/>
              <a:t>: </a:t>
            </a:r>
            <a:r>
              <a:rPr lang="ja-JP" altLang="en-US" sz="2800" b="0" dirty="0" smtClean="0"/>
              <a:t>典型的な好事例ー凝縮</a:t>
            </a:r>
            <a:endParaRPr lang="en-GB" sz="2800" b="0" dirty="0" smtClean="0"/>
          </a:p>
        </p:txBody>
      </p:sp>
      <p:sp>
        <p:nvSpPr>
          <p:cNvPr id="54275" name="Rectangle 3"/>
          <p:cNvSpPr>
            <a:spLocks noGrp="1" noChangeArrowheads="1"/>
          </p:cNvSpPr>
          <p:nvPr>
            <p:ph type="body" idx="1"/>
          </p:nvPr>
        </p:nvSpPr>
        <p:spPr>
          <a:xfrm>
            <a:off x="637863" y="1011322"/>
            <a:ext cx="7845136" cy="4369469"/>
          </a:xfrm>
          <a:solidFill>
            <a:srgbClr val="FFC000"/>
          </a:solidFill>
        </p:spPr>
        <p:txBody>
          <a:bodyPr/>
          <a:lstStyle/>
          <a:p>
            <a:r>
              <a:rPr lang="ja-JP" altLang="en-US" dirty="0" smtClean="0"/>
              <a:t>広凝縮温度範囲の混合物、または非凝縮物質を含有する混合物の凝縮</a:t>
            </a:r>
            <a:r>
              <a:rPr lang="en-GB" dirty="0" smtClean="0"/>
              <a:t/>
            </a:r>
            <a:br>
              <a:rPr lang="en-GB" dirty="0" smtClean="0"/>
            </a:br>
            <a:endParaRPr lang="en-GB" dirty="0" smtClean="0"/>
          </a:p>
          <a:p>
            <a:r>
              <a:rPr lang="ja-JP" altLang="en-US" dirty="0" smtClean="0"/>
              <a:t>多くの凝縮器は１パスー摩擦圧損は非常に低い</a:t>
            </a:r>
            <a:r>
              <a:rPr lang="en-GB" dirty="0" smtClean="0"/>
              <a:t/>
            </a:r>
            <a:br>
              <a:rPr lang="en-GB" dirty="0" smtClean="0"/>
            </a:br>
            <a:endParaRPr lang="en-GB" dirty="0" smtClean="0"/>
          </a:p>
          <a:p>
            <a:r>
              <a:rPr lang="ja-JP" altLang="en-US" dirty="0" smtClean="0"/>
              <a:t>圧力損失を小さくするために部分的な挿入にも適応</a:t>
            </a:r>
            <a:endParaRPr lang="en-US" altLang="ja-JP" dirty="0" smtClean="0"/>
          </a:p>
          <a:p>
            <a:endParaRPr lang="en-GB" dirty="0" smtClean="0"/>
          </a:p>
          <a:p>
            <a:r>
              <a:rPr lang="ja-JP" altLang="en-US" dirty="0" smtClean="0"/>
              <a:t>過冷却または逆転過熱の必要な場合</a:t>
            </a:r>
            <a:endParaRPr lang="en-US" altLang="ja-JP" dirty="0" smtClean="0"/>
          </a:p>
          <a:p>
            <a:endParaRPr lang="en-US" dirty="0"/>
          </a:p>
          <a:p>
            <a:r>
              <a:rPr lang="ja-JP" altLang="en-US" dirty="0" smtClean="0"/>
              <a:t>新規で最適設計が可能</a:t>
            </a:r>
            <a:endParaRPr lang="en-GB" dirty="0" smtClean="0"/>
          </a:p>
        </p:txBody>
      </p:sp>
    </p:spTree>
    <p:extLst>
      <p:ext uri="{BB962C8B-B14F-4D97-AF65-F5344CB8AC3E}">
        <p14:creationId xmlns:p14="http://schemas.microsoft.com/office/powerpoint/2010/main" val="30347738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0025"/>
            <a:ext cx="8153400" cy="685800"/>
          </a:xfrm>
        </p:spPr>
        <p:txBody>
          <a:bodyPr/>
          <a:lstStyle/>
          <a:p>
            <a:r>
              <a:rPr lang="ja-JP" altLang="en-US" sz="2800" b="0" dirty="0" smtClean="0"/>
              <a:t>注意点</a:t>
            </a:r>
            <a:r>
              <a:rPr lang="en-GB" sz="2800" b="0" dirty="0" smtClean="0"/>
              <a:t>:</a:t>
            </a:r>
            <a:r>
              <a:rPr lang="ja-JP" altLang="en-US" sz="2800" b="0" dirty="0" smtClean="0"/>
              <a:t>リボイラーの典型的事例</a:t>
            </a:r>
            <a:endParaRPr lang="en-GB" sz="2800" b="0" dirty="0"/>
          </a:p>
        </p:txBody>
      </p:sp>
      <p:sp>
        <p:nvSpPr>
          <p:cNvPr id="4" name="Text Box 8"/>
          <p:cNvSpPr txBox="1">
            <a:spLocks noChangeArrowheads="1"/>
          </p:cNvSpPr>
          <p:nvPr/>
        </p:nvSpPr>
        <p:spPr bwMode="auto">
          <a:xfrm>
            <a:off x="1104899" y="1352550"/>
            <a:ext cx="6257925" cy="2677656"/>
          </a:xfrm>
          <a:prstGeom prst="rect">
            <a:avLst/>
          </a:prstGeom>
          <a:solidFill>
            <a:srgbClr val="FFC000"/>
          </a:solidFill>
          <a:ln>
            <a:noFill/>
          </a:ln>
          <a:extLst/>
        </p:spPr>
        <p:txBody>
          <a:bodyPr wrap="square">
            <a:spAutoFit/>
          </a:bodyPr>
          <a:lstStyle>
            <a:lvl1pPr marL="342900" indent="-342900">
              <a:defRPr sz="2000" b="1">
                <a:solidFill>
                  <a:schemeClr val="tx2"/>
                </a:solidFill>
                <a:latin typeface="Futurist" charset="0"/>
              </a:defRPr>
            </a:lvl1pPr>
            <a:lvl2pPr>
              <a:defRPr sz="2000" b="1">
                <a:solidFill>
                  <a:schemeClr val="tx2"/>
                </a:solidFill>
                <a:latin typeface="Futurist" charset="0"/>
              </a:defRPr>
            </a:lvl2pPr>
            <a:lvl3pPr marL="1143000" indent="-228600">
              <a:defRPr sz="2000" b="1">
                <a:solidFill>
                  <a:schemeClr val="tx2"/>
                </a:solidFill>
                <a:latin typeface="Futurist" charset="0"/>
              </a:defRPr>
            </a:lvl3pPr>
            <a:lvl4pPr marL="1600200" indent="-228600">
              <a:defRPr sz="2000" b="1">
                <a:solidFill>
                  <a:schemeClr val="tx2"/>
                </a:solidFill>
                <a:latin typeface="Futurist" charset="0"/>
              </a:defRPr>
            </a:lvl4pPr>
            <a:lvl5pPr marL="2057400" indent="-228600">
              <a:defRPr sz="2000" b="1">
                <a:solidFill>
                  <a:schemeClr val="tx2"/>
                </a:solidFill>
                <a:latin typeface="Futurist" charset="0"/>
              </a:defRPr>
            </a:lvl5pPr>
            <a:lvl6pPr marL="2514600" indent="-228600" eaLnBrk="0" fontAlgn="base" hangingPunct="0">
              <a:spcBef>
                <a:spcPct val="0"/>
              </a:spcBef>
              <a:spcAft>
                <a:spcPct val="0"/>
              </a:spcAft>
              <a:defRPr sz="2000" b="1">
                <a:solidFill>
                  <a:schemeClr val="tx2"/>
                </a:solidFill>
                <a:latin typeface="Futurist" charset="0"/>
              </a:defRPr>
            </a:lvl6pPr>
            <a:lvl7pPr marL="2971800" indent="-228600" eaLnBrk="0" fontAlgn="base" hangingPunct="0">
              <a:spcBef>
                <a:spcPct val="0"/>
              </a:spcBef>
              <a:spcAft>
                <a:spcPct val="0"/>
              </a:spcAft>
              <a:defRPr sz="2000" b="1">
                <a:solidFill>
                  <a:schemeClr val="tx2"/>
                </a:solidFill>
                <a:latin typeface="Futurist" charset="0"/>
              </a:defRPr>
            </a:lvl7pPr>
            <a:lvl8pPr marL="3429000" indent="-228600" eaLnBrk="0" fontAlgn="base" hangingPunct="0">
              <a:spcBef>
                <a:spcPct val="0"/>
              </a:spcBef>
              <a:spcAft>
                <a:spcPct val="0"/>
              </a:spcAft>
              <a:defRPr sz="2000" b="1">
                <a:solidFill>
                  <a:schemeClr val="tx2"/>
                </a:solidFill>
                <a:latin typeface="Futurist" charset="0"/>
              </a:defRPr>
            </a:lvl8pPr>
            <a:lvl9pPr marL="3886200" indent="-228600" eaLnBrk="0" fontAlgn="base" hangingPunct="0">
              <a:spcBef>
                <a:spcPct val="0"/>
              </a:spcBef>
              <a:spcAft>
                <a:spcPct val="0"/>
              </a:spcAft>
              <a:defRPr sz="2000" b="1">
                <a:solidFill>
                  <a:schemeClr val="tx2"/>
                </a:solidFill>
                <a:latin typeface="Futurist" charset="0"/>
              </a:defRPr>
            </a:lvl9pPr>
          </a:lstStyle>
          <a:p>
            <a:pPr marL="800100" lvl="1" indent="-342900">
              <a:buFont typeface="Arial" pitchFamily="34" charset="0"/>
              <a:buChar char="•"/>
            </a:pPr>
            <a:r>
              <a:rPr lang="ja-JP" altLang="en-US" sz="2400" b="0" dirty="0" smtClean="0">
                <a:solidFill>
                  <a:schemeClr val="tx1"/>
                </a:solidFill>
              </a:rPr>
              <a:t>長い過冷却領域を持つ粘調な液体</a:t>
            </a:r>
            <a:r>
              <a:rPr lang="en-GB" sz="2400" b="0" dirty="0" smtClean="0">
                <a:solidFill>
                  <a:schemeClr val="tx1"/>
                </a:solidFill>
              </a:rPr>
              <a:t/>
            </a:r>
            <a:br>
              <a:rPr lang="en-GB" sz="2400" b="0" dirty="0" smtClean="0">
                <a:solidFill>
                  <a:schemeClr val="tx1"/>
                </a:solidFill>
              </a:rPr>
            </a:br>
            <a:endParaRPr lang="en-GB" sz="2400" b="0" dirty="0" smtClean="0">
              <a:solidFill>
                <a:schemeClr val="tx1"/>
              </a:solidFill>
            </a:endParaRPr>
          </a:p>
          <a:p>
            <a:pPr marL="800100" lvl="1" indent="-342900">
              <a:buFont typeface="Arial" pitchFamily="34" charset="0"/>
              <a:buChar char="•"/>
            </a:pPr>
            <a:r>
              <a:rPr lang="ja-JP" altLang="en-US" sz="2400" b="0" dirty="0" smtClean="0">
                <a:solidFill>
                  <a:schemeClr val="tx1"/>
                </a:solidFill>
              </a:rPr>
              <a:t>減圧下での運転操作</a:t>
            </a:r>
            <a:r>
              <a:rPr lang="en-GB" sz="2400" b="0" dirty="0" smtClean="0">
                <a:solidFill>
                  <a:schemeClr val="tx1"/>
                </a:solidFill>
              </a:rPr>
              <a:t/>
            </a:r>
            <a:br>
              <a:rPr lang="en-GB" sz="2400" b="0" dirty="0" smtClean="0">
                <a:solidFill>
                  <a:schemeClr val="tx1"/>
                </a:solidFill>
              </a:rPr>
            </a:br>
            <a:endParaRPr lang="en-GB" sz="2400" b="0" dirty="0" smtClean="0">
              <a:solidFill>
                <a:schemeClr val="tx1"/>
              </a:solidFill>
            </a:endParaRPr>
          </a:p>
          <a:p>
            <a:pPr marL="800100" lvl="1" indent="-342900">
              <a:buFont typeface="Arial" pitchFamily="34" charset="0"/>
              <a:buChar char="•"/>
            </a:pPr>
            <a:r>
              <a:rPr lang="ja-JP" altLang="en-US" sz="2400" b="0" dirty="0" smtClean="0">
                <a:solidFill>
                  <a:schemeClr val="tx1"/>
                </a:solidFill>
              </a:rPr>
              <a:t>低温度の推進力</a:t>
            </a:r>
            <a:endParaRPr lang="en-US" altLang="ja-JP" sz="2400" b="0" dirty="0" smtClean="0">
              <a:solidFill>
                <a:schemeClr val="tx1"/>
              </a:solidFill>
            </a:endParaRPr>
          </a:p>
          <a:p>
            <a:pPr marL="800100" lvl="1" indent="-342900">
              <a:buFont typeface="Arial" pitchFamily="34" charset="0"/>
              <a:buChar char="•"/>
            </a:pPr>
            <a:endParaRPr lang="en-GB" sz="2400" b="0" dirty="0">
              <a:solidFill>
                <a:schemeClr val="tx1"/>
              </a:solidFill>
            </a:endParaRPr>
          </a:p>
          <a:p>
            <a:pPr marL="800100" lvl="1" indent="-342900">
              <a:buFont typeface="Arial" pitchFamily="34" charset="0"/>
              <a:buChar char="•"/>
            </a:pPr>
            <a:r>
              <a:rPr lang="ja-JP" altLang="en-US" sz="2400" b="0" dirty="0" smtClean="0">
                <a:solidFill>
                  <a:schemeClr val="tx1"/>
                </a:solidFill>
              </a:rPr>
              <a:t>流量不安定な熱交換器</a:t>
            </a:r>
            <a:endParaRPr lang="en-GB" sz="2400" b="0" dirty="0">
              <a:solidFill>
                <a:schemeClr val="tx1"/>
              </a:solidFill>
            </a:endParaRPr>
          </a:p>
        </p:txBody>
      </p:sp>
    </p:spTree>
    <p:extLst>
      <p:ext uri="{BB962C8B-B14F-4D97-AF65-F5344CB8AC3E}">
        <p14:creationId xmlns:p14="http://schemas.microsoft.com/office/powerpoint/2010/main" val="26057271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026"/>
          <p:cNvSpPr txBox="1">
            <a:spLocks noChangeArrowheads="1"/>
          </p:cNvSpPr>
          <p:nvPr/>
        </p:nvSpPr>
        <p:spPr bwMode="auto">
          <a:xfrm>
            <a:off x="609600" y="1247775"/>
            <a:ext cx="316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ja-JP" altLang="en-US" sz="4000" b="0" u="none" dirty="0" smtClean="0">
                <a:solidFill>
                  <a:schemeClr val="tx1"/>
                </a:solidFill>
              </a:rPr>
              <a:t>蒸発器</a:t>
            </a:r>
            <a:endParaRPr lang="en-GB" sz="4000" b="0" u="none" dirty="0">
              <a:solidFill>
                <a:srgbClr val="339966"/>
              </a:solidFill>
            </a:endParaRPr>
          </a:p>
        </p:txBody>
      </p:sp>
      <p:sp>
        <p:nvSpPr>
          <p:cNvPr id="88067" name="Rectangle 1027"/>
          <p:cNvSpPr>
            <a:spLocks noChangeArrowheads="1"/>
          </p:cNvSpPr>
          <p:nvPr/>
        </p:nvSpPr>
        <p:spPr bwMode="auto">
          <a:xfrm>
            <a:off x="609600" y="579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pPr>
            <a:endParaRPr lang="en-US" sz="2400" u="none" dirty="0">
              <a:solidFill>
                <a:schemeClr val="tx1"/>
              </a:solidFill>
            </a:endParaRPr>
          </a:p>
        </p:txBody>
      </p:sp>
      <p:pic>
        <p:nvPicPr>
          <p:cNvPr id="88069" name="Picture 1029" descr="Spr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7575" y="2667000"/>
            <a:ext cx="1123950" cy="342448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638550" y="580561"/>
            <a:ext cx="4800600" cy="1734015"/>
            <a:chOff x="1057275" y="778509"/>
            <a:chExt cx="7229475" cy="2764791"/>
          </a:xfrm>
        </p:grpSpPr>
        <p:sp>
          <p:nvSpPr>
            <p:cNvPr id="12" name="Rectangle 3"/>
            <p:cNvSpPr>
              <a:spLocks noChangeArrowheads="1"/>
            </p:cNvSpPr>
            <p:nvPr/>
          </p:nvSpPr>
          <p:spPr bwMode="auto">
            <a:xfrm>
              <a:off x="1600200" y="1143000"/>
              <a:ext cx="1219200" cy="23812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3" name="Rectangle 4"/>
            <p:cNvSpPr>
              <a:spLocks noChangeArrowheads="1"/>
            </p:cNvSpPr>
            <p:nvPr/>
          </p:nvSpPr>
          <p:spPr bwMode="auto">
            <a:xfrm>
              <a:off x="1616076" y="1371600"/>
              <a:ext cx="1184274" cy="2152650"/>
            </a:xfrm>
            <a:prstGeom prst="rect">
              <a:avLst/>
            </a:prstGeom>
            <a:gradFill rotWithShape="0">
              <a:gsLst>
                <a:gs pos="0">
                  <a:srgbClr val="CCFFFF"/>
                </a:gs>
                <a:gs pos="100000">
                  <a:srgbClr val="CCFFFF">
                    <a:gamma/>
                    <a:shade val="66275"/>
                    <a:invGamma/>
                  </a:srgbClr>
                </a:gs>
              </a:gsLst>
              <a:lin ang="5400000" scaled="1"/>
            </a:gra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4" name="AutoShape 11"/>
            <p:cNvSpPr>
              <a:spLocks noChangeArrowheads="1"/>
            </p:cNvSpPr>
            <p:nvPr/>
          </p:nvSpPr>
          <p:spPr bwMode="auto">
            <a:xfrm>
              <a:off x="2628900" y="2638425"/>
              <a:ext cx="114300" cy="161925"/>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5" name="AutoShape 12"/>
            <p:cNvSpPr>
              <a:spLocks noChangeArrowheads="1"/>
            </p:cNvSpPr>
            <p:nvPr/>
          </p:nvSpPr>
          <p:spPr bwMode="auto">
            <a:xfrm>
              <a:off x="1685925" y="2695575"/>
              <a:ext cx="123825" cy="123825"/>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6" name="AutoShape 13"/>
            <p:cNvSpPr>
              <a:spLocks noChangeArrowheads="1"/>
            </p:cNvSpPr>
            <p:nvPr/>
          </p:nvSpPr>
          <p:spPr bwMode="auto">
            <a:xfrm>
              <a:off x="1914525" y="2876550"/>
              <a:ext cx="152400" cy="152400"/>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7" name="AutoShape 14"/>
            <p:cNvSpPr>
              <a:spLocks noChangeArrowheads="1"/>
            </p:cNvSpPr>
            <p:nvPr/>
          </p:nvSpPr>
          <p:spPr bwMode="auto">
            <a:xfrm>
              <a:off x="1800225" y="3152775"/>
              <a:ext cx="152400" cy="152400"/>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8" name="AutoShape 15"/>
            <p:cNvSpPr>
              <a:spLocks noChangeArrowheads="1"/>
            </p:cNvSpPr>
            <p:nvPr/>
          </p:nvSpPr>
          <p:spPr bwMode="auto">
            <a:xfrm>
              <a:off x="2571750" y="3009900"/>
              <a:ext cx="76200" cy="76200"/>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9" name="Oval 16"/>
            <p:cNvSpPr>
              <a:spLocks noChangeArrowheads="1"/>
            </p:cNvSpPr>
            <p:nvPr/>
          </p:nvSpPr>
          <p:spPr bwMode="auto">
            <a:xfrm>
              <a:off x="1682750" y="2867025"/>
              <a:ext cx="209550" cy="2571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0" name="AutoShape 17"/>
            <p:cNvSpPr>
              <a:spLocks noChangeArrowheads="1"/>
            </p:cNvSpPr>
            <p:nvPr/>
          </p:nvSpPr>
          <p:spPr bwMode="auto">
            <a:xfrm>
              <a:off x="2686050" y="2933700"/>
              <a:ext cx="76200" cy="76200"/>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1" name="Freeform 19" descr="5%"/>
            <p:cNvSpPr>
              <a:spLocks/>
            </p:cNvSpPr>
            <p:nvPr/>
          </p:nvSpPr>
          <p:spPr bwMode="auto">
            <a:xfrm>
              <a:off x="1600200" y="1712913"/>
              <a:ext cx="1200150" cy="1211262"/>
            </a:xfrm>
            <a:custGeom>
              <a:avLst/>
              <a:gdLst>
                <a:gd name="T0" fmla="*/ 756 w 756"/>
                <a:gd name="T1" fmla="*/ 6 h 552"/>
                <a:gd name="T2" fmla="*/ 714 w 756"/>
                <a:gd name="T3" fmla="*/ 42 h 552"/>
                <a:gd name="T4" fmla="*/ 684 w 756"/>
                <a:gd name="T5" fmla="*/ 78 h 552"/>
                <a:gd name="T6" fmla="*/ 648 w 756"/>
                <a:gd name="T7" fmla="*/ 186 h 552"/>
                <a:gd name="T8" fmla="*/ 636 w 756"/>
                <a:gd name="T9" fmla="*/ 228 h 552"/>
                <a:gd name="T10" fmla="*/ 588 w 756"/>
                <a:gd name="T11" fmla="*/ 510 h 552"/>
                <a:gd name="T12" fmla="*/ 546 w 756"/>
                <a:gd name="T13" fmla="*/ 540 h 552"/>
                <a:gd name="T14" fmla="*/ 426 w 756"/>
                <a:gd name="T15" fmla="*/ 552 h 552"/>
                <a:gd name="T16" fmla="*/ 306 w 756"/>
                <a:gd name="T17" fmla="*/ 528 h 552"/>
                <a:gd name="T18" fmla="*/ 204 w 756"/>
                <a:gd name="T19" fmla="*/ 438 h 552"/>
                <a:gd name="T20" fmla="*/ 114 w 756"/>
                <a:gd name="T21" fmla="*/ 222 h 552"/>
                <a:gd name="T22" fmla="*/ 0 w 756"/>
                <a:gd name="T23" fmla="*/ 0 h 552"/>
                <a:gd name="T24" fmla="*/ 756 w 756"/>
                <a:gd name="T25" fmla="*/ 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6" h="552">
                  <a:moveTo>
                    <a:pt x="756" y="6"/>
                  </a:moveTo>
                  <a:cubicBezTo>
                    <a:pt x="748" y="31"/>
                    <a:pt x="735" y="28"/>
                    <a:pt x="714" y="42"/>
                  </a:cubicBezTo>
                  <a:cubicBezTo>
                    <a:pt x="705" y="55"/>
                    <a:pt x="692" y="64"/>
                    <a:pt x="684" y="78"/>
                  </a:cubicBezTo>
                  <a:cubicBezTo>
                    <a:pt x="667" y="109"/>
                    <a:pt x="659" y="152"/>
                    <a:pt x="648" y="186"/>
                  </a:cubicBezTo>
                  <a:cubicBezTo>
                    <a:pt x="644" y="199"/>
                    <a:pt x="636" y="214"/>
                    <a:pt x="636" y="228"/>
                  </a:cubicBezTo>
                  <a:lnTo>
                    <a:pt x="588" y="510"/>
                  </a:lnTo>
                  <a:lnTo>
                    <a:pt x="546" y="540"/>
                  </a:lnTo>
                  <a:lnTo>
                    <a:pt x="426" y="552"/>
                  </a:lnTo>
                  <a:lnTo>
                    <a:pt x="306" y="528"/>
                  </a:lnTo>
                  <a:lnTo>
                    <a:pt x="204" y="438"/>
                  </a:lnTo>
                  <a:lnTo>
                    <a:pt x="114" y="222"/>
                  </a:lnTo>
                  <a:lnTo>
                    <a:pt x="0" y="0"/>
                  </a:lnTo>
                  <a:lnTo>
                    <a:pt x="756" y="6"/>
                  </a:lnTo>
                  <a:close/>
                </a:path>
              </a:pathLst>
            </a:custGeom>
            <a:pattFill prst="pct5">
              <a:fgClr>
                <a:schemeClr val="tx1"/>
              </a:fgClr>
              <a:bgClr>
                <a:srgbClr val="FFFFFF"/>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2" name="Rectangle 20" descr="5%"/>
            <p:cNvSpPr>
              <a:spLocks noChangeArrowheads="1"/>
            </p:cNvSpPr>
            <p:nvPr/>
          </p:nvSpPr>
          <p:spPr bwMode="auto">
            <a:xfrm>
              <a:off x="1600200" y="1143000"/>
              <a:ext cx="1219200" cy="627063"/>
            </a:xfrm>
            <a:prstGeom prst="rect">
              <a:avLst/>
            </a:prstGeom>
            <a:pattFill prst="pct5">
              <a:fgClr>
                <a:schemeClr val="tx1"/>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3" name="Freeform 21"/>
            <p:cNvSpPr>
              <a:spLocks/>
            </p:cNvSpPr>
            <p:nvPr/>
          </p:nvSpPr>
          <p:spPr bwMode="auto">
            <a:xfrm>
              <a:off x="2020888" y="2922588"/>
              <a:ext cx="457200" cy="457200"/>
            </a:xfrm>
            <a:custGeom>
              <a:avLst/>
              <a:gdLst>
                <a:gd name="T0" fmla="*/ 32 w 496"/>
                <a:gd name="T1" fmla="*/ 444 h 523"/>
                <a:gd name="T2" fmla="*/ 116 w 496"/>
                <a:gd name="T3" fmla="*/ 486 h 523"/>
                <a:gd name="T4" fmla="*/ 272 w 496"/>
                <a:gd name="T5" fmla="*/ 498 h 523"/>
                <a:gd name="T6" fmla="*/ 326 w 496"/>
                <a:gd name="T7" fmla="*/ 510 h 523"/>
                <a:gd name="T8" fmla="*/ 362 w 496"/>
                <a:gd name="T9" fmla="*/ 522 h 523"/>
                <a:gd name="T10" fmla="*/ 470 w 496"/>
                <a:gd name="T11" fmla="*/ 498 h 523"/>
                <a:gd name="T12" fmla="*/ 494 w 496"/>
                <a:gd name="T13" fmla="*/ 384 h 523"/>
                <a:gd name="T14" fmla="*/ 488 w 496"/>
                <a:gd name="T15" fmla="*/ 234 h 523"/>
                <a:gd name="T16" fmla="*/ 422 w 496"/>
                <a:gd name="T17" fmla="*/ 66 h 523"/>
                <a:gd name="T18" fmla="*/ 350 w 496"/>
                <a:gd name="T19" fmla="*/ 18 h 523"/>
                <a:gd name="T20" fmla="*/ 314 w 496"/>
                <a:gd name="T21" fmla="*/ 6 h 523"/>
                <a:gd name="T22" fmla="*/ 296 w 496"/>
                <a:gd name="T23" fmla="*/ 0 h 523"/>
                <a:gd name="T24" fmla="*/ 164 w 496"/>
                <a:gd name="T25" fmla="*/ 24 h 523"/>
                <a:gd name="T26" fmla="*/ 68 w 496"/>
                <a:gd name="T27" fmla="*/ 252 h 523"/>
                <a:gd name="T28" fmla="*/ 26 w 496"/>
                <a:gd name="T29" fmla="*/ 384 h 523"/>
                <a:gd name="T30" fmla="*/ 32 w 496"/>
                <a:gd name="T31" fmla="*/ 4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 h="523">
                  <a:moveTo>
                    <a:pt x="32" y="444"/>
                  </a:moveTo>
                  <a:cubicBezTo>
                    <a:pt x="57" y="469"/>
                    <a:pt x="79" y="482"/>
                    <a:pt x="116" y="486"/>
                  </a:cubicBezTo>
                  <a:cubicBezTo>
                    <a:pt x="168" y="491"/>
                    <a:pt x="272" y="498"/>
                    <a:pt x="272" y="498"/>
                  </a:cubicBezTo>
                  <a:cubicBezTo>
                    <a:pt x="289" y="501"/>
                    <a:pt x="309" y="505"/>
                    <a:pt x="326" y="510"/>
                  </a:cubicBezTo>
                  <a:cubicBezTo>
                    <a:pt x="338" y="514"/>
                    <a:pt x="362" y="522"/>
                    <a:pt x="362" y="522"/>
                  </a:cubicBezTo>
                  <a:cubicBezTo>
                    <a:pt x="415" y="518"/>
                    <a:pt x="432" y="523"/>
                    <a:pt x="470" y="498"/>
                  </a:cubicBezTo>
                  <a:cubicBezTo>
                    <a:pt x="496" y="459"/>
                    <a:pt x="490" y="440"/>
                    <a:pt x="494" y="384"/>
                  </a:cubicBezTo>
                  <a:cubicBezTo>
                    <a:pt x="492" y="334"/>
                    <a:pt x="491" y="284"/>
                    <a:pt x="488" y="234"/>
                  </a:cubicBezTo>
                  <a:cubicBezTo>
                    <a:pt x="485" y="184"/>
                    <a:pt x="482" y="86"/>
                    <a:pt x="422" y="66"/>
                  </a:cubicBezTo>
                  <a:cubicBezTo>
                    <a:pt x="401" y="45"/>
                    <a:pt x="377" y="30"/>
                    <a:pt x="350" y="18"/>
                  </a:cubicBezTo>
                  <a:cubicBezTo>
                    <a:pt x="338" y="13"/>
                    <a:pt x="326" y="10"/>
                    <a:pt x="314" y="6"/>
                  </a:cubicBezTo>
                  <a:cubicBezTo>
                    <a:pt x="308" y="4"/>
                    <a:pt x="296" y="0"/>
                    <a:pt x="296" y="0"/>
                  </a:cubicBezTo>
                  <a:cubicBezTo>
                    <a:pt x="192" y="6"/>
                    <a:pt x="225" y="4"/>
                    <a:pt x="164" y="24"/>
                  </a:cubicBezTo>
                  <a:cubicBezTo>
                    <a:pt x="117" y="95"/>
                    <a:pt x="90" y="170"/>
                    <a:pt x="68" y="252"/>
                  </a:cubicBezTo>
                  <a:cubicBezTo>
                    <a:pt x="56" y="297"/>
                    <a:pt x="37" y="339"/>
                    <a:pt x="26" y="384"/>
                  </a:cubicBezTo>
                  <a:cubicBezTo>
                    <a:pt x="20" y="454"/>
                    <a:pt x="0" y="460"/>
                    <a:pt x="32" y="444"/>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4" name="Oval 33"/>
            <p:cNvSpPr>
              <a:spLocks noChangeArrowheads="1"/>
            </p:cNvSpPr>
            <p:nvPr/>
          </p:nvSpPr>
          <p:spPr bwMode="auto">
            <a:xfrm>
              <a:off x="2481263" y="3082925"/>
              <a:ext cx="209550" cy="2571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5" name="Line 36"/>
            <p:cNvSpPr>
              <a:spLocks noChangeShapeType="1"/>
            </p:cNvSpPr>
            <p:nvPr/>
          </p:nvSpPr>
          <p:spPr bwMode="auto">
            <a:xfrm>
              <a:off x="2819400" y="2895600"/>
              <a:ext cx="16002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6" name="Line 37"/>
            <p:cNvSpPr>
              <a:spLocks noChangeShapeType="1"/>
            </p:cNvSpPr>
            <p:nvPr/>
          </p:nvSpPr>
          <p:spPr bwMode="auto">
            <a:xfrm>
              <a:off x="2819400" y="1752600"/>
              <a:ext cx="16002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7" name="Text Box 42"/>
            <p:cNvSpPr txBox="1">
              <a:spLocks noChangeArrowheads="1"/>
            </p:cNvSpPr>
            <p:nvPr/>
          </p:nvSpPr>
          <p:spPr bwMode="auto">
            <a:xfrm>
              <a:off x="2819400" y="1905000"/>
              <a:ext cx="2714627" cy="93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GB" sz="1600" b="1" u="none" dirty="0">
                  <a:solidFill>
                    <a:schemeClr val="tx1"/>
                  </a:solidFill>
                  <a:latin typeface="Garamond" pitchFamily="18" charset="0"/>
                </a:rPr>
                <a:t>Annular and mist </a:t>
              </a:r>
              <a:r>
                <a:rPr lang="en-GB" sz="1600" b="1" u="none" dirty="0" smtClean="0">
                  <a:solidFill>
                    <a:schemeClr val="tx1"/>
                  </a:solidFill>
                  <a:latin typeface="Garamond" pitchFamily="18" charset="0"/>
                </a:rPr>
                <a:t>annular</a:t>
              </a:r>
              <a:endParaRPr lang="en-GB" sz="1600" b="1" u="none" dirty="0">
                <a:solidFill>
                  <a:schemeClr val="tx1"/>
                </a:solidFill>
                <a:latin typeface="Garamond" pitchFamily="18" charset="0"/>
              </a:endParaRPr>
            </a:p>
          </p:txBody>
        </p:sp>
        <p:sp>
          <p:nvSpPr>
            <p:cNvPr id="28" name="Text Box 43"/>
            <p:cNvSpPr txBox="1">
              <a:spLocks noChangeArrowheads="1"/>
            </p:cNvSpPr>
            <p:nvPr/>
          </p:nvSpPr>
          <p:spPr bwMode="auto">
            <a:xfrm>
              <a:off x="2876777" y="778509"/>
              <a:ext cx="1863161" cy="93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1600" b="1" u="none" dirty="0">
                  <a:solidFill>
                    <a:schemeClr val="tx1"/>
                  </a:solidFill>
                  <a:latin typeface="Garamond" pitchFamily="18" charset="0"/>
                </a:rPr>
                <a:t>Post dryout,</a:t>
              </a:r>
            </a:p>
            <a:p>
              <a:pPr eaLnBrk="1" hangingPunct="1"/>
              <a:r>
                <a:rPr lang="en-GB" sz="1600" b="1" u="none" dirty="0">
                  <a:solidFill>
                    <a:schemeClr val="tx1"/>
                  </a:solidFill>
                  <a:latin typeface="Garamond" pitchFamily="18" charset="0"/>
                </a:rPr>
                <a:t>Mist flow</a:t>
              </a:r>
            </a:p>
          </p:txBody>
        </p:sp>
        <p:sp>
          <p:nvSpPr>
            <p:cNvPr id="29" name="Line 44"/>
            <p:cNvSpPr>
              <a:spLocks noChangeShapeType="1"/>
            </p:cNvSpPr>
            <p:nvPr/>
          </p:nvSpPr>
          <p:spPr bwMode="auto">
            <a:xfrm flipH="1" flipV="1">
              <a:off x="5676899" y="809625"/>
              <a:ext cx="9525" cy="2714625"/>
            </a:xfrm>
            <a:prstGeom prst="line">
              <a:avLst/>
            </a:prstGeom>
            <a:noFill/>
            <a:ln w="2857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0" name="Line 45"/>
            <p:cNvSpPr>
              <a:spLocks noChangeShapeType="1"/>
            </p:cNvSpPr>
            <p:nvPr/>
          </p:nvSpPr>
          <p:spPr bwMode="auto">
            <a:xfrm>
              <a:off x="5695950" y="3524250"/>
              <a:ext cx="2590800" cy="0"/>
            </a:xfrm>
            <a:prstGeom prst="line">
              <a:avLst/>
            </a:prstGeom>
            <a:noFill/>
            <a:ln w="2857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1" name="Line 48"/>
            <p:cNvSpPr>
              <a:spLocks noChangeShapeType="1"/>
            </p:cNvSpPr>
            <p:nvPr/>
          </p:nvSpPr>
          <p:spPr bwMode="auto">
            <a:xfrm>
              <a:off x="5676900" y="2790825"/>
              <a:ext cx="1447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2" name="Line 49"/>
            <p:cNvSpPr>
              <a:spLocks noChangeShapeType="1"/>
            </p:cNvSpPr>
            <p:nvPr/>
          </p:nvSpPr>
          <p:spPr bwMode="auto">
            <a:xfrm>
              <a:off x="5676900" y="1647825"/>
              <a:ext cx="2590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3" name="Freeform 50"/>
            <p:cNvSpPr>
              <a:spLocks/>
            </p:cNvSpPr>
            <p:nvPr/>
          </p:nvSpPr>
          <p:spPr bwMode="auto">
            <a:xfrm>
              <a:off x="6057900" y="1038225"/>
              <a:ext cx="2209800" cy="609600"/>
            </a:xfrm>
            <a:custGeom>
              <a:avLst/>
              <a:gdLst>
                <a:gd name="T0" fmla="*/ 0 w 1392"/>
                <a:gd name="T1" fmla="*/ 0 h 384"/>
                <a:gd name="T2" fmla="*/ 248 w 1392"/>
                <a:gd name="T3" fmla="*/ 144 h 384"/>
                <a:gd name="T4" fmla="*/ 1392 w 1392"/>
                <a:gd name="T5" fmla="*/ 384 h 384"/>
              </a:gdLst>
              <a:ahLst/>
              <a:cxnLst>
                <a:cxn ang="0">
                  <a:pos x="T0" y="T1"/>
                </a:cxn>
                <a:cxn ang="0">
                  <a:pos x="T2" y="T3"/>
                </a:cxn>
                <a:cxn ang="0">
                  <a:pos x="T4" y="T5"/>
                </a:cxn>
              </a:cxnLst>
              <a:rect l="0" t="0" r="r" b="b"/>
              <a:pathLst>
                <a:path w="1392" h="384">
                  <a:moveTo>
                    <a:pt x="0" y="0"/>
                  </a:moveTo>
                  <a:cubicBezTo>
                    <a:pt x="8" y="40"/>
                    <a:pt x="16" y="80"/>
                    <a:pt x="248" y="144"/>
                  </a:cubicBezTo>
                  <a:cubicBezTo>
                    <a:pt x="480" y="208"/>
                    <a:pt x="1201" y="344"/>
                    <a:pt x="1392" y="38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4" name="Freeform 51"/>
            <p:cNvSpPr>
              <a:spLocks/>
            </p:cNvSpPr>
            <p:nvPr/>
          </p:nvSpPr>
          <p:spPr bwMode="auto">
            <a:xfrm>
              <a:off x="7124700" y="1647825"/>
              <a:ext cx="1143000" cy="1143000"/>
            </a:xfrm>
            <a:custGeom>
              <a:avLst/>
              <a:gdLst>
                <a:gd name="T0" fmla="*/ 720 w 720"/>
                <a:gd name="T1" fmla="*/ 0 h 720"/>
                <a:gd name="T2" fmla="*/ 320 w 720"/>
                <a:gd name="T3" fmla="*/ 224 h 720"/>
                <a:gd name="T4" fmla="*/ 0 w 720"/>
                <a:gd name="T5" fmla="*/ 720 h 720"/>
              </a:gdLst>
              <a:ahLst/>
              <a:cxnLst>
                <a:cxn ang="0">
                  <a:pos x="T0" y="T1"/>
                </a:cxn>
                <a:cxn ang="0">
                  <a:pos x="T2" y="T3"/>
                </a:cxn>
                <a:cxn ang="0">
                  <a:pos x="T4" y="T5"/>
                </a:cxn>
              </a:cxnLst>
              <a:rect l="0" t="0" r="r" b="b"/>
              <a:pathLst>
                <a:path w="720" h="720">
                  <a:moveTo>
                    <a:pt x="720" y="0"/>
                  </a:moveTo>
                  <a:cubicBezTo>
                    <a:pt x="580" y="52"/>
                    <a:pt x="440" y="104"/>
                    <a:pt x="320" y="224"/>
                  </a:cubicBezTo>
                  <a:cubicBezTo>
                    <a:pt x="200" y="344"/>
                    <a:pt x="100" y="532"/>
                    <a:pt x="0" y="72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5" name="Freeform 52"/>
            <p:cNvSpPr>
              <a:spLocks/>
            </p:cNvSpPr>
            <p:nvPr/>
          </p:nvSpPr>
          <p:spPr bwMode="auto">
            <a:xfrm>
              <a:off x="6896099" y="2771775"/>
              <a:ext cx="247651" cy="771525"/>
            </a:xfrm>
            <a:custGeom>
              <a:avLst/>
              <a:gdLst>
                <a:gd name="T0" fmla="*/ 128 w 128"/>
                <a:gd name="T1" fmla="*/ 0 h 768"/>
                <a:gd name="T2" fmla="*/ 32 w 128"/>
                <a:gd name="T3" fmla="*/ 376 h 768"/>
                <a:gd name="T4" fmla="*/ 0 w 128"/>
                <a:gd name="T5" fmla="*/ 768 h 768"/>
              </a:gdLst>
              <a:ahLst/>
              <a:cxnLst>
                <a:cxn ang="0">
                  <a:pos x="T0" y="T1"/>
                </a:cxn>
                <a:cxn ang="0">
                  <a:pos x="T2" y="T3"/>
                </a:cxn>
                <a:cxn ang="0">
                  <a:pos x="T4" y="T5"/>
                </a:cxn>
              </a:cxnLst>
              <a:rect l="0" t="0" r="r" b="b"/>
              <a:pathLst>
                <a:path w="128" h="768">
                  <a:moveTo>
                    <a:pt x="128" y="0"/>
                  </a:moveTo>
                  <a:cubicBezTo>
                    <a:pt x="90" y="124"/>
                    <a:pt x="53" y="248"/>
                    <a:pt x="32" y="376"/>
                  </a:cubicBezTo>
                  <a:cubicBezTo>
                    <a:pt x="11" y="504"/>
                    <a:pt x="5" y="636"/>
                    <a:pt x="0" y="768"/>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cxnSp>
          <p:nvCxnSpPr>
            <p:cNvPr id="36" name="Straight Arrow Connector 35"/>
            <p:cNvCxnSpPr/>
            <p:nvPr/>
          </p:nvCxnSpPr>
          <p:spPr bwMode="auto">
            <a:xfrm>
              <a:off x="1057275" y="3009900"/>
              <a:ext cx="400050" cy="9525"/>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cxnSp>
          <p:nvCxnSpPr>
            <p:cNvPr id="37" name="Straight Arrow Connector 36"/>
            <p:cNvCxnSpPr/>
            <p:nvPr/>
          </p:nvCxnSpPr>
          <p:spPr bwMode="auto">
            <a:xfrm>
              <a:off x="1066800" y="2019300"/>
              <a:ext cx="400050" cy="9525"/>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grpSp>
      <p:sp>
        <p:nvSpPr>
          <p:cNvPr id="38" name="Text Box 55"/>
          <p:cNvSpPr txBox="1">
            <a:spLocks noChangeArrowheads="1"/>
          </p:cNvSpPr>
          <p:nvPr/>
        </p:nvSpPr>
        <p:spPr bwMode="auto">
          <a:xfrm>
            <a:off x="7791450" y="1704975"/>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600" b="1" u="none" dirty="0">
                <a:solidFill>
                  <a:schemeClr val="tx1"/>
                </a:solidFill>
                <a:latin typeface="Garamond" pitchFamily="18" charset="0"/>
              </a:rPr>
              <a:t>Heat transfer</a:t>
            </a:r>
          </a:p>
          <a:p>
            <a:pPr eaLnBrk="1" hangingPunct="1"/>
            <a:r>
              <a:rPr lang="en-US" sz="1600" b="1" u="none" dirty="0">
                <a:solidFill>
                  <a:schemeClr val="tx1"/>
                </a:solidFill>
                <a:latin typeface="Garamond" pitchFamily="18" charset="0"/>
              </a:rPr>
              <a:t>coefficient</a:t>
            </a:r>
            <a:endParaRPr lang="en-GB" b="1" u="none" dirty="0">
              <a:solidFill>
                <a:schemeClr val="tx1"/>
              </a:solidFill>
              <a:latin typeface="Garamond" pitchFamily="18" charset="0"/>
            </a:endParaRPr>
          </a:p>
        </p:txBody>
      </p:sp>
      <p:sp>
        <p:nvSpPr>
          <p:cNvPr id="2" name="TextBox 1"/>
          <p:cNvSpPr txBox="1"/>
          <p:nvPr/>
        </p:nvSpPr>
        <p:spPr>
          <a:xfrm>
            <a:off x="609600" y="2683296"/>
            <a:ext cx="4887877" cy="2616101"/>
          </a:xfrm>
          <a:prstGeom prst="rect">
            <a:avLst/>
          </a:prstGeom>
          <a:noFill/>
        </p:spPr>
        <p:txBody>
          <a:bodyPr wrap="none" rtlCol="0">
            <a:spAutoFit/>
          </a:bodyPr>
          <a:lstStyle/>
          <a:p>
            <a:r>
              <a:rPr lang="en-GB" sz="2400" b="0" dirty="0" smtClean="0">
                <a:solidFill>
                  <a:srgbClr val="C00000"/>
                </a:solidFill>
              </a:rPr>
              <a:t>hiTRAN</a:t>
            </a:r>
            <a:r>
              <a:rPr lang="ja-JP" altLang="en-US" sz="2400" b="0" dirty="0" smtClean="0">
                <a:solidFill>
                  <a:srgbClr val="C00000"/>
                </a:solidFill>
              </a:rPr>
              <a:t>の使用で</a:t>
            </a:r>
            <a:r>
              <a:rPr lang="en-GB" sz="2400" b="0" dirty="0" smtClean="0">
                <a:solidFill>
                  <a:srgbClr val="C00000"/>
                </a:solidFill>
              </a:rPr>
              <a:t>:</a:t>
            </a:r>
          </a:p>
          <a:p>
            <a:pPr marL="342900" lvl="1" indent="-342900">
              <a:buFont typeface="Wingdings" pitchFamily="2" charset="2"/>
              <a:buChar char="Ø"/>
            </a:pPr>
            <a:r>
              <a:rPr lang="ja-JP" altLang="en-US" b="0" dirty="0" smtClean="0">
                <a:solidFill>
                  <a:schemeClr val="tx1"/>
                </a:solidFill>
              </a:rPr>
              <a:t>飛沫同伴の解消</a:t>
            </a:r>
            <a:endParaRPr lang="en-GB" b="0" dirty="0" smtClean="0">
              <a:solidFill>
                <a:schemeClr val="tx1"/>
              </a:solidFill>
            </a:endParaRPr>
          </a:p>
          <a:p>
            <a:pPr marL="800100" lvl="2" indent="-342900">
              <a:buFont typeface="Wingdings" pitchFamily="2" charset="2"/>
              <a:buChar char="§"/>
            </a:pPr>
            <a:r>
              <a:rPr lang="ja-JP" altLang="en-US" b="0" dirty="0" smtClean="0">
                <a:solidFill>
                  <a:schemeClr val="tx1"/>
                </a:solidFill>
              </a:rPr>
              <a:t>挿入体使用で、液飛沫（滴）を捕捉し</a:t>
            </a:r>
            <a:endParaRPr lang="en-US" altLang="ja-JP" b="0" dirty="0" smtClean="0">
              <a:solidFill>
                <a:schemeClr val="tx1"/>
              </a:solidFill>
            </a:endParaRPr>
          </a:p>
          <a:p>
            <a:pPr marL="457200" lvl="2"/>
            <a:r>
              <a:rPr lang="ja-JP" altLang="en-US" b="0" dirty="0" smtClean="0">
                <a:solidFill>
                  <a:schemeClr val="tx1"/>
                </a:solidFill>
              </a:rPr>
              <a:t>　　高熱伝達領域に曝す</a:t>
            </a:r>
            <a:r>
              <a:rPr lang="en-GB" b="0" dirty="0" smtClean="0">
                <a:solidFill>
                  <a:schemeClr val="tx1"/>
                </a:solidFill>
              </a:rPr>
              <a:t/>
            </a:r>
            <a:br>
              <a:rPr lang="en-GB" b="0" dirty="0" smtClean="0">
                <a:solidFill>
                  <a:schemeClr val="tx1"/>
                </a:solidFill>
              </a:rPr>
            </a:br>
            <a:endParaRPr lang="en-GB" b="0" dirty="0" smtClean="0">
              <a:solidFill>
                <a:schemeClr val="tx1"/>
              </a:solidFill>
            </a:endParaRPr>
          </a:p>
          <a:p>
            <a:pPr marL="342900" lvl="1" indent="-342900">
              <a:buFont typeface="Wingdings" pitchFamily="2" charset="2"/>
              <a:buChar char="Ø"/>
            </a:pPr>
            <a:r>
              <a:rPr lang="ja-JP" altLang="en-US" b="0" dirty="0" smtClean="0">
                <a:solidFill>
                  <a:schemeClr val="tx1"/>
                </a:solidFill>
              </a:rPr>
              <a:t>膜沸騰の制御</a:t>
            </a:r>
            <a:endParaRPr lang="en-US" altLang="ja-JP" b="0" dirty="0" smtClean="0">
              <a:solidFill>
                <a:schemeClr val="tx1"/>
              </a:solidFill>
            </a:endParaRPr>
          </a:p>
          <a:p>
            <a:pPr marL="342900" lvl="1" indent="-342900">
              <a:buFont typeface="Wingdings" pitchFamily="2" charset="2"/>
              <a:buChar char="Ø"/>
            </a:pPr>
            <a:endParaRPr lang="en-GB" b="0" dirty="0" smtClean="0">
              <a:solidFill>
                <a:schemeClr val="tx1"/>
              </a:solidFill>
            </a:endParaRPr>
          </a:p>
          <a:p>
            <a:pPr marL="342900" lvl="1" indent="-342900">
              <a:buFont typeface="Wingdings" pitchFamily="2" charset="2"/>
              <a:buChar char="Ø"/>
            </a:pPr>
            <a:r>
              <a:rPr lang="ja-JP" altLang="en-US" b="0" dirty="0" smtClean="0">
                <a:solidFill>
                  <a:schemeClr val="tx1"/>
                </a:solidFill>
              </a:rPr>
              <a:t>過熱領域の熱伝達改善</a:t>
            </a:r>
            <a:endParaRPr lang="en-GB" b="0" dirty="0"/>
          </a:p>
        </p:txBody>
      </p:sp>
      <p:sp>
        <p:nvSpPr>
          <p:cNvPr id="41" name="Text Box 1035"/>
          <p:cNvSpPr txBox="1">
            <a:spLocks noChangeArrowheads="1"/>
          </p:cNvSpPr>
          <p:nvPr/>
        </p:nvSpPr>
        <p:spPr bwMode="auto">
          <a:xfrm>
            <a:off x="773847" y="5560366"/>
            <a:ext cx="4333411" cy="461665"/>
          </a:xfrm>
          <a:prstGeom prst="rect">
            <a:avLst/>
          </a:prstGeom>
          <a:solidFill>
            <a:srgbClr val="FFC000"/>
          </a:solidFill>
          <a:ln>
            <a:noFill/>
          </a:ln>
          <a:effectLst/>
          <a:extLst/>
        </p:spPr>
        <p:txBody>
          <a:bodyPr wrap="square">
            <a:spAutoFit/>
          </a:bodyPr>
          <a:lstStyle/>
          <a:p>
            <a:pPr>
              <a:spcBef>
                <a:spcPct val="50000"/>
              </a:spcBef>
            </a:pPr>
            <a:r>
              <a:rPr lang="ja-JP" altLang="en-US" sz="2400" b="0" u="none" dirty="0" smtClean="0">
                <a:solidFill>
                  <a:schemeClr val="tx1"/>
                </a:solidFill>
              </a:rPr>
              <a:t>例えば</a:t>
            </a:r>
            <a:r>
              <a:rPr lang="en-GB" sz="2400" b="0" u="none" dirty="0" smtClean="0">
                <a:solidFill>
                  <a:schemeClr val="tx1"/>
                </a:solidFill>
              </a:rPr>
              <a:t>, </a:t>
            </a:r>
            <a:r>
              <a:rPr lang="en-GB" sz="2400" b="0" u="none" dirty="0">
                <a:solidFill>
                  <a:schemeClr val="tx1"/>
                </a:solidFill>
              </a:rPr>
              <a:t>LNG/LPG   </a:t>
            </a:r>
            <a:r>
              <a:rPr lang="ja-JP" altLang="en-US" sz="2400" b="0" u="none" dirty="0" smtClean="0">
                <a:solidFill>
                  <a:schemeClr val="tx1"/>
                </a:solidFill>
              </a:rPr>
              <a:t>蒸発器</a:t>
            </a:r>
            <a:endParaRPr lang="en-GB" sz="2400" b="0" u="none" dirty="0">
              <a:solidFill>
                <a:schemeClr val="tx1"/>
              </a:solidFill>
            </a:endParaRPr>
          </a:p>
        </p:txBody>
      </p:sp>
    </p:spTree>
    <p:extLst>
      <p:ext uri="{BB962C8B-B14F-4D97-AF65-F5344CB8AC3E}">
        <p14:creationId xmlns:p14="http://schemas.microsoft.com/office/powerpoint/2010/main" val="212336815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ALGAVIN-SERVER\Company\Photos &amp; images\Logos\CG Logo 2013\cal gavin large-white b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4668" y="2171578"/>
            <a:ext cx="2755900" cy="781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5255" y="785802"/>
            <a:ext cx="3068469" cy="584775"/>
          </a:xfrm>
          <a:prstGeom prst="rect">
            <a:avLst/>
          </a:prstGeom>
          <a:solidFill>
            <a:srgbClr val="FFC000"/>
          </a:solidFill>
        </p:spPr>
        <p:txBody>
          <a:bodyPr wrap="none" rtlCol="0">
            <a:spAutoFit/>
          </a:bodyPr>
          <a:lstStyle/>
          <a:p>
            <a:r>
              <a:rPr lang="ja-JP" altLang="en-US" sz="3200" b="0" dirty="0" smtClean="0"/>
              <a:t>設計評価は無償</a:t>
            </a:r>
            <a:endParaRPr lang="en-GB" sz="3200" b="0" dirty="0"/>
          </a:p>
        </p:txBody>
      </p:sp>
      <p:sp>
        <p:nvSpPr>
          <p:cNvPr id="5" name="TextBox 4"/>
          <p:cNvSpPr txBox="1"/>
          <p:nvPr/>
        </p:nvSpPr>
        <p:spPr>
          <a:xfrm>
            <a:off x="2004951" y="4320638"/>
            <a:ext cx="4791696" cy="400110"/>
          </a:xfrm>
          <a:prstGeom prst="rect">
            <a:avLst/>
          </a:prstGeom>
          <a:solidFill>
            <a:srgbClr val="FFC000"/>
          </a:solidFill>
        </p:spPr>
        <p:txBody>
          <a:bodyPr wrap="none" rtlCol="0">
            <a:spAutoFit/>
          </a:bodyPr>
          <a:lstStyle/>
          <a:p>
            <a:r>
              <a:rPr lang="en-GB" b="0" dirty="0" smtClean="0"/>
              <a:t>HTRI or Aspen EDR </a:t>
            </a:r>
            <a:r>
              <a:rPr lang="ja-JP" altLang="en-US" b="0" dirty="0" smtClean="0"/>
              <a:t>のインプットファイルで</a:t>
            </a:r>
            <a:endParaRPr lang="en-GB" b="0" dirty="0"/>
          </a:p>
        </p:txBody>
      </p:sp>
      <p:cxnSp>
        <p:nvCxnSpPr>
          <p:cNvPr id="6" name="Straight Arrow Connector 5"/>
          <p:cNvCxnSpPr/>
          <p:nvPr/>
        </p:nvCxnSpPr>
        <p:spPr bwMode="auto">
          <a:xfrm>
            <a:off x="4239490" y="1484415"/>
            <a:ext cx="11876" cy="676894"/>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4441371" y="1543792"/>
            <a:ext cx="1460656" cy="400110"/>
          </a:xfrm>
          <a:prstGeom prst="rect">
            <a:avLst/>
          </a:prstGeom>
          <a:noFill/>
        </p:spPr>
        <p:txBody>
          <a:bodyPr wrap="none" rtlCol="0">
            <a:spAutoFit/>
          </a:bodyPr>
          <a:lstStyle/>
          <a:p>
            <a:r>
              <a:rPr lang="ja-JP" altLang="en-US" b="0" dirty="0" smtClean="0"/>
              <a:t>問い合わせ</a:t>
            </a:r>
            <a:endParaRPr lang="en-GB" b="0" dirty="0"/>
          </a:p>
        </p:txBody>
      </p:sp>
    </p:spTree>
    <p:extLst>
      <p:ext uri="{BB962C8B-B14F-4D97-AF65-F5344CB8AC3E}">
        <p14:creationId xmlns:p14="http://schemas.microsoft.com/office/powerpoint/2010/main" val="186230000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008510376"/>
              </p:ext>
            </p:extLst>
          </p:nvPr>
        </p:nvGraphicFramePr>
        <p:xfrm>
          <a:off x="570016" y="1698172"/>
          <a:ext cx="7255824" cy="451064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Title 1"/>
              <p:cNvSpPr>
                <a:spLocks noGrp="1"/>
              </p:cNvSpPr>
              <p:nvPr>
                <p:ph type="title"/>
              </p:nvPr>
            </p:nvSpPr>
            <p:spPr>
              <a:xfrm>
                <a:off x="1828801" y="1971306"/>
                <a:ext cx="5522026" cy="534388"/>
              </a:xfrm>
              <a:solidFill>
                <a:srgbClr val="FFC000">
                  <a:alpha val="41000"/>
                </a:srgbClr>
              </a:solidFill>
            </p:spPr>
            <p:txBody>
              <a:bodyPr/>
              <a:lstStyle/>
              <a:p>
                <a:pPr/>
                <a14:m>
                  <m:oMathPara xmlns:m="http://schemas.openxmlformats.org/officeDocument/2006/math">
                    <m:oMathParaPr>
                      <m:jc m:val="centerGroup"/>
                    </m:oMathParaPr>
                    <m:oMath xmlns:m="http://schemas.openxmlformats.org/officeDocument/2006/math">
                      <m:f>
                        <m:fPr>
                          <m:ctrlPr>
                            <a:rPr lang="en-GB" sz="1800" i="1" smtClean="0">
                              <a:latin typeface="Cambria Math" panose="02040503050406030204" pitchFamily="18" charset="0"/>
                            </a:rPr>
                          </m:ctrlPr>
                        </m:fPr>
                        <m:num>
                          <m:r>
                            <a:rPr lang="en-GB" sz="1800" b="1" i="1" smtClean="0">
                              <a:latin typeface="Cambria Math"/>
                            </a:rPr>
                            <m:t>𝟏</m:t>
                          </m:r>
                        </m:num>
                        <m:den>
                          <m:r>
                            <a:rPr lang="en-GB" sz="1800" b="1" i="1" smtClean="0">
                              <a:latin typeface="Cambria Math"/>
                            </a:rPr>
                            <m:t>𝑼</m:t>
                          </m:r>
                        </m:den>
                      </m:f>
                      <m:r>
                        <a:rPr lang="en-GB" sz="1800" b="1" i="1" smtClean="0">
                          <a:latin typeface="Cambria Math"/>
                        </a:rPr>
                        <m:t>= </m:t>
                      </m:r>
                      <m:f>
                        <m:fPr>
                          <m:ctrlPr>
                            <a:rPr lang="en-GB" sz="1800" i="1" smtClean="0">
                              <a:latin typeface="Cambria Math" panose="02040503050406030204" pitchFamily="18" charset="0"/>
                            </a:rPr>
                          </m:ctrlPr>
                        </m:fPr>
                        <m:num>
                          <m:r>
                            <a:rPr lang="en-GB" sz="1800" b="1" i="1" smtClean="0">
                              <a:latin typeface="Cambria Math"/>
                            </a:rPr>
                            <m:t>𝟏</m:t>
                          </m:r>
                        </m:num>
                        <m:den>
                          <m:r>
                            <a:rPr lang="en-GB" sz="1800" b="1" i="1" smtClean="0">
                              <a:latin typeface="Cambria Math"/>
                            </a:rPr>
                            <m:t>𝒉𝒊</m:t>
                          </m:r>
                        </m:den>
                      </m:f>
                      <m:r>
                        <a:rPr lang="en-GB" sz="1800" i="1" smtClean="0">
                          <a:latin typeface="Cambria Math"/>
                        </a:rPr>
                        <m:t>+</m:t>
                      </m:r>
                      <m:f>
                        <m:fPr>
                          <m:ctrlPr>
                            <a:rPr lang="en-GB" sz="1800" i="1" smtClean="0">
                              <a:latin typeface="Cambria Math" panose="02040503050406030204" pitchFamily="18" charset="0"/>
                            </a:rPr>
                          </m:ctrlPr>
                        </m:fPr>
                        <m:num>
                          <m:r>
                            <a:rPr lang="en-GB" sz="1800" b="1" i="1" smtClean="0">
                              <a:latin typeface="Cambria Math"/>
                            </a:rPr>
                            <m:t>𝟏</m:t>
                          </m:r>
                        </m:num>
                        <m:den>
                          <m:r>
                            <a:rPr lang="en-GB" sz="1800" b="1" i="1" smtClean="0">
                              <a:latin typeface="Cambria Math"/>
                            </a:rPr>
                            <m:t>𝒉𝒐</m:t>
                          </m:r>
                        </m:den>
                      </m:f>
                      <m:r>
                        <a:rPr lang="en-GB" sz="1800" i="1" smtClean="0">
                          <a:latin typeface="Cambria Math"/>
                        </a:rPr>
                        <m:t>+</m:t>
                      </m:r>
                      <m:r>
                        <a:rPr lang="en-GB" sz="1800" b="1" i="1" smtClean="0">
                          <a:latin typeface="Cambria Math"/>
                        </a:rPr>
                        <m:t>𝒘𝒂𝒍𝒍</m:t>
                      </m:r>
                      <m:r>
                        <a:rPr lang="en-GB" sz="1800" b="1" i="1" smtClean="0">
                          <a:latin typeface="Cambria Math"/>
                        </a:rPr>
                        <m:t> </m:t>
                      </m:r>
                      <m:r>
                        <a:rPr lang="en-GB" sz="1800" b="1" i="1" smtClean="0">
                          <a:latin typeface="Cambria Math"/>
                        </a:rPr>
                        <m:t>𝒓𝒆𝒔𝒊𝒔𝒕𝒂𝒏𝒄𝒆</m:t>
                      </m:r>
                      <m:r>
                        <a:rPr lang="en-GB" sz="1800" b="1" i="1" smtClean="0">
                          <a:latin typeface="Cambria Math"/>
                        </a:rPr>
                        <m:t>+</m:t>
                      </m:r>
                      <m:r>
                        <a:rPr lang="en-GB" sz="1800" b="1" i="1" smtClean="0">
                          <a:latin typeface="Cambria Math"/>
                        </a:rPr>
                        <m:t>𝒇𝒐𝒖𝒍𝒊𝒏𝒈</m:t>
                      </m:r>
                    </m:oMath>
                  </m:oMathPara>
                </a14:m>
                <a:endParaRPr lang="en-GB" sz="1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828801" y="1971306"/>
                <a:ext cx="5522026" cy="534388"/>
              </a:xfrm>
              <a:blipFill rotWithShape="1">
                <a:blip r:embed="rId4"/>
                <a:stretch>
                  <a:fillRect/>
                </a:stretch>
              </a:blipFill>
            </p:spPr>
            <p:txBody>
              <a:bodyPr/>
              <a:lstStyle/>
              <a:p>
                <a:r>
                  <a:rPr lang="en-GB">
                    <a:noFill/>
                  </a:rPr>
                  <a:t> </a:t>
                </a:r>
              </a:p>
            </p:txBody>
          </p:sp>
        </mc:Fallback>
      </mc:AlternateContent>
      <p:sp>
        <p:nvSpPr>
          <p:cNvPr id="8" name="TextBox 7"/>
          <p:cNvSpPr txBox="1"/>
          <p:nvPr/>
        </p:nvSpPr>
        <p:spPr>
          <a:xfrm rot="21137023">
            <a:off x="4999513" y="4120737"/>
            <a:ext cx="2432076" cy="338554"/>
          </a:xfrm>
          <a:prstGeom prst="rect">
            <a:avLst/>
          </a:prstGeom>
          <a:solidFill>
            <a:schemeClr val="bg1"/>
          </a:solidFill>
        </p:spPr>
        <p:txBody>
          <a:bodyPr wrap="none" rtlCol="0">
            <a:spAutoFit/>
          </a:bodyPr>
          <a:lstStyle/>
          <a:p>
            <a:r>
              <a:rPr lang="en-GB" sz="1600" dirty="0" smtClean="0"/>
              <a:t>Plain empty 200 W/m</a:t>
            </a:r>
            <a:r>
              <a:rPr lang="en-GB" sz="1600" baseline="30000" dirty="0" smtClean="0"/>
              <a:t>2</a:t>
            </a:r>
            <a:r>
              <a:rPr lang="en-GB" sz="1600" dirty="0" smtClean="0"/>
              <a:t>K</a:t>
            </a:r>
            <a:endParaRPr lang="en-GB" sz="1600" dirty="0"/>
          </a:p>
        </p:txBody>
      </p:sp>
      <p:sp>
        <p:nvSpPr>
          <p:cNvPr id="9" name="TextBox 8"/>
          <p:cNvSpPr txBox="1"/>
          <p:nvPr/>
        </p:nvSpPr>
        <p:spPr>
          <a:xfrm rot="18764945">
            <a:off x="4280596" y="3097483"/>
            <a:ext cx="1989647" cy="338554"/>
          </a:xfrm>
          <a:prstGeom prst="rect">
            <a:avLst/>
          </a:prstGeom>
          <a:solidFill>
            <a:schemeClr val="bg1"/>
          </a:solidFill>
        </p:spPr>
        <p:txBody>
          <a:bodyPr wrap="none" rtlCol="0">
            <a:spAutoFit/>
          </a:bodyPr>
          <a:lstStyle/>
          <a:p>
            <a:r>
              <a:rPr lang="en-GB" sz="1600" b="0" dirty="0" smtClean="0"/>
              <a:t>hiTRAN</a:t>
            </a:r>
            <a:r>
              <a:rPr lang="en-GB" sz="1600" dirty="0" smtClean="0"/>
              <a:t> 1000 W/m</a:t>
            </a:r>
            <a:r>
              <a:rPr lang="en-GB" sz="1600" baseline="30000" dirty="0" smtClean="0"/>
              <a:t>2</a:t>
            </a:r>
            <a:r>
              <a:rPr lang="en-GB" sz="1600" dirty="0" smtClean="0"/>
              <a:t>K</a:t>
            </a:r>
            <a:endParaRPr lang="en-GB" sz="1600" dirty="0"/>
          </a:p>
        </p:txBody>
      </p:sp>
      <p:cxnSp>
        <p:nvCxnSpPr>
          <p:cNvPr id="16" name="Straight Arrow Connector 15"/>
          <p:cNvCxnSpPr/>
          <p:nvPr/>
        </p:nvCxnSpPr>
        <p:spPr bwMode="auto">
          <a:xfrm flipH="1">
            <a:off x="3063834" y="4334494"/>
            <a:ext cx="1116280"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1638794" y="3811979"/>
            <a:ext cx="2348720" cy="400110"/>
          </a:xfrm>
          <a:prstGeom prst="rect">
            <a:avLst/>
          </a:prstGeom>
          <a:solidFill>
            <a:schemeClr val="bg1"/>
          </a:solidFill>
        </p:spPr>
        <p:txBody>
          <a:bodyPr wrap="none" rtlCol="0">
            <a:spAutoFit/>
          </a:bodyPr>
          <a:lstStyle/>
          <a:p>
            <a:r>
              <a:rPr lang="en-GB" b="0" dirty="0" smtClean="0"/>
              <a:t>Shell side controlled</a:t>
            </a:r>
            <a:endParaRPr lang="en-GB" b="0" dirty="0"/>
          </a:p>
        </p:txBody>
      </p:sp>
      <p:cxnSp>
        <p:nvCxnSpPr>
          <p:cNvPr id="7" name="Straight Connector 6"/>
          <p:cNvCxnSpPr/>
          <p:nvPr/>
        </p:nvCxnSpPr>
        <p:spPr bwMode="auto">
          <a:xfrm flipV="1">
            <a:off x="4298868" y="3930732"/>
            <a:ext cx="0" cy="136566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2027922" y="46330"/>
            <a:ext cx="4304383" cy="584775"/>
          </a:xfrm>
          <a:prstGeom prst="rect">
            <a:avLst/>
          </a:prstGeom>
          <a:noFill/>
        </p:spPr>
        <p:txBody>
          <a:bodyPr wrap="none" rtlCol="0">
            <a:spAutoFit/>
          </a:bodyPr>
          <a:lstStyle/>
          <a:p>
            <a:r>
              <a:rPr lang="ja-JP" altLang="en-US" sz="3200" b="0" dirty="0" smtClean="0"/>
              <a:t>伝熱支配因子の重要性</a:t>
            </a:r>
            <a:endParaRPr lang="en-GB" sz="3200" b="0" dirty="0"/>
          </a:p>
        </p:txBody>
      </p:sp>
      <p:sp>
        <p:nvSpPr>
          <p:cNvPr id="10" name="TextBox 9"/>
          <p:cNvSpPr txBox="1"/>
          <p:nvPr/>
        </p:nvSpPr>
        <p:spPr>
          <a:xfrm>
            <a:off x="1662546" y="663039"/>
            <a:ext cx="7243948" cy="1200329"/>
          </a:xfrm>
          <a:prstGeom prst="rect">
            <a:avLst/>
          </a:prstGeom>
          <a:solidFill>
            <a:schemeClr val="bg1"/>
          </a:solidFill>
        </p:spPr>
        <p:txBody>
          <a:bodyPr wrap="square" rtlCol="0">
            <a:spAutoFit/>
          </a:bodyPr>
          <a:lstStyle/>
          <a:p>
            <a:r>
              <a:rPr lang="ja-JP" altLang="en-US" sz="1800" b="0" dirty="0" smtClean="0"/>
              <a:t>例えば以下の様な過程の場合</a:t>
            </a:r>
            <a:r>
              <a:rPr lang="en-GB" sz="1800" b="0" dirty="0" smtClean="0"/>
              <a:t>:</a:t>
            </a:r>
          </a:p>
          <a:p>
            <a:pPr marL="342900" indent="-342900">
              <a:buFontTx/>
              <a:buChar char="-"/>
            </a:pPr>
            <a:r>
              <a:rPr lang="ja-JP" altLang="en-US" sz="1800" b="0" dirty="0" smtClean="0"/>
              <a:t>改造前の平滑管の管側境膜伝熱係数が</a:t>
            </a:r>
            <a:r>
              <a:rPr lang="en-GB" sz="1800" b="0" dirty="0" smtClean="0"/>
              <a:t>200W/m2K</a:t>
            </a:r>
            <a:r>
              <a:rPr lang="ja-JP" altLang="en-US" sz="1800" b="0" dirty="0" smtClean="0"/>
              <a:t>で</a:t>
            </a:r>
            <a:endParaRPr lang="en-GB" sz="1800" b="0" dirty="0" smtClean="0"/>
          </a:p>
          <a:p>
            <a:pPr marL="342900" indent="-342900">
              <a:buFontTx/>
              <a:buChar char="-"/>
            </a:pPr>
            <a:r>
              <a:rPr lang="en-US" altLang="ja-JP" sz="1800" b="0" dirty="0" smtClean="0"/>
              <a:t>hiTRAN</a:t>
            </a:r>
            <a:r>
              <a:rPr lang="ja-JP" altLang="en-US" sz="1800" b="0" dirty="0" smtClean="0"/>
              <a:t>挿入後に</a:t>
            </a:r>
            <a:r>
              <a:rPr lang="en-GB" sz="1800" b="0" dirty="0" smtClean="0"/>
              <a:t>1000 W</a:t>
            </a:r>
            <a:r>
              <a:rPr lang="en-US" altLang="ja-JP" sz="1800" b="0" dirty="0" smtClean="0"/>
              <a:t>/</a:t>
            </a:r>
            <a:r>
              <a:rPr lang="en-GB" sz="1800" b="0" dirty="0" smtClean="0"/>
              <a:t>m2K</a:t>
            </a:r>
            <a:r>
              <a:rPr lang="ja-JP" altLang="en-US" sz="1800" b="0" dirty="0" smtClean="0"/>
              <a:t>になったとすると</a:t>
            </a:r>
            <a:endParaRPr lang="en-GB" sz="1800" b="0" dirty="0" smtClean="0"/>
          </a:p>
          <a:p>
            <a:r>
              <a:rPr lang="ja-JP" altLang="en-US" sz="1800" b="0" dirty="0"/>
              <a:t>総括伝熱係数への胴側境膜係数支配</a:t>
            </a:r>
            <a:r>
              <a:rPr lang="ja-JP" altLang="en-US" sz="1800" b="0" dirty="0" smtClean="0"/>
              <a:t>のシナリオが評価される</a:t>
            </a:r>
            <a:endParaRPr lang="en-GB" sz="1800" b="0" dirty="0"/>
          </a:p>
        </p:txBody>
      </p:sp>
    </p:spTree>
    <p:extLst>
      <p:ext uri="{BB962C8B-B14F-4D97-AF65-F5344CB8AC3E}">
        <p14:creationId xmlns:p14="http://schemas.microsoft.com/office/powerpoint/2010/main" val="153405916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29" y="651327"/>
            <a:ext cx="8585860" cy="902525"/>
          </a:xfrm>
        </p:spPr>
        <p:txBody>
          <a:bodyPr/>
          <a:lstStyle/>
          <a:p>
            <a:r>
              <a:rPr lang="ja-JP" altLang="en-US" sz="3200" b="0" dirty="0" smtClean="0"/>
              <a:t>乱流領域での伝熱促進</a:t>
            </a:r>
            <a:r>
              <a:rPr lang="en-GB" sz="3200" b="0" dirty="0" smtClean="0"/>
              <a:t>:</a:t>
            </a:r>
            <a:br>
              <a:rPr lang="en-GB" sz="3200" b="0" dirty="0" smtClean="0"/>
            </a:br>
            <a:r>
              <a:rPr lang="ja-JP" altLang="en-US" sz="3200" b="0" dirty="0" smtClean="0"/>
              <a:t>目標とする用途例</a:t>
            </a:r>
            <a:endParaRPr lang="en-GB" sz="3200" b="0" dirty="0"/>
          </a:p>
        </p:txBody>
      </p:sp>
      <p:sp>
        <p:nvSpPr>
          <p:cNvPr id="6" name="Rectangle 5"/>
          <p:cNvSpPr/>
          <p:nvPr/>
        </p:nvSpPr>
        <p:spPr bwMode="auto">
          <a:xfrm>
            <a:off x="463138" y="2121724"/>
            <a:ext cx="8015843" cy="33265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ja-JP" altLang="en-US" b="0" dirty="0" smtClean="0">
                <a:solidFill>
                  <a:srgbClr val="FF0000"/>
                </a:solidFill>
              </a:rPr>
              <a:t>熱交換器で</a:t>
            </a:r>
            <a:r>
              <a:rPr lang="en-US" altLang="ja-JP" b="0" dirty="0" smtClean="0">
                <a:solidFill>
                  <a:srgbClr val="FF0000"/>
                </a:solidFill>
              </a:rPr>
              <a:t>1</a:t>
            </a:r>
            <a:r>
              <a:rPr lang="ja-JP" altLang="en-US" b="0" dirty="0" smtClean="0">
                <a:solidFill>
                  <a:srgbClr val="FF0000"/>
                </a:solidFill>
              </a:rPr>
              <a:t>パスは単なる選択肢であるが</a:t>
            </a:r>
            <a:r>
              <a:rPr lang="en-GB" b="0" dirty="0" smtClean="0"/>
              <a:t/>
            </a:r>
            <a:br>
              <a:rPr lang="en-GB" b="0" dirty="0" smtClean="0"/>
            </a:br>
            <a:endParaRPr lang="en-GB" b="0" dirty="0" smtClean="0"/>
          </a:p>
          <a:p>
            <a:pPr marL="800100" lvl="1" indent="-342900">
              <a:buFont typeface="Arial" pitchFamily="34" charset="0"/>
              <a:buChar char="•"/>
            </a:pPr>
            <a:r>
              <a:rPr lang="ja-JP" altLang="en-US" sz="2800" b="0" dirty="0" smtClean="0"/>
              <a:t>温度クロス（交切）のある用途</a:t>
            </a:r>
            <a:r>
              <a:rPr lang="en-GB" sz="2800" b="0" dirty="0" smtClean="0"/>
              <a:t/>
            </a:r>
            <a:br>
              <a:rPr lang="en-GB" sz="2800" b="0" dirty="0" smtClean="0"/>
            </a:br>
            <a:endParaRPr lang="en-GB" sz="2800" b="0" dirty="0" smtClean="0"/>
          </a:p>
          <a:p>
            <a:pPr lvl="1"/>
            <a:r>
              <a:rPr lang="ja-JP" altLang="en-US" sz="2800" b="0" dirty="0"/>
              <a:t>　</a:t>
            </a:r>
            <a:r>
              <a:rPr lang="ja-JP" altLang="en-US" sz="2800" b="0" dirty="0" smtClean="0"/>
              <a:t>多くは狭い温度範囲の用途</a:t>
            </a:r>
            <a:r>
              <a:rPr lang="en-GB" sz="2800" b="0" dirty="0" smtClean="0"/>
              <a:t/>
            </a:r>
            <a:br>
              <a:rPr lang="en-GB" sz="2800" b="0" dirty="0" smtClean="0"/>
            </a:br>
            <a:endParaRPr lang="en-GB" sz="2800" b="0" dirty="0" smtClean="0"/>
          </a:p>
          <a:p>
            <a:pPr marL="800100" lvl="1" indent="-342900">
              <a:buFont typeface="Arial" pitchFamily="34" charset="0"/>
              <a:buChar char="•"/>
            </a:pPr>
            <a:r>
              <a:rPr lang="ja-JP" altLang="en-US" sz="2800" b="0" dirty="0" smtClean="0"/>
              <a:t>２相流の用途</a:t>
            </a:r>
            <a:endParaRPr lang="en-GB" b="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u="none" strike="noStrike" cap="none" normalizeH="0" baseline="0" dirty="0" smtClean="0">
              <a:ln>
                <a:noFill/>
              </a:ln>
              <a:solidFill>
                <a:schemeClr val="tx2"/>
              </a:solidFill>
              <a:effectLst/>
            </a:endParaRPr>
          </a:p>
          <a:p>
            <a:pPr marL="0" marR="0" indent="0" algn="l" defTabSz="914400" rtl="0" eaLnBrk="0" fontAlgn="base" latinLnBrk="0" hangingPunct="0">
              <a:lnSpc>
                <a:spcPct val="100000"/>
              </a:lnSpc>
              <a:spcBef>
                <a:spcPct val="0"/>
              </a:spcBef>
              <a:spcAft>
                <a:spcPct val="0"/>
              </a:spcAft>
              <a:buClrTx/>
              <a:buSzTx/>
              <a:buFontTx/>
              <a:buNone/>
              <a:tabLst/>
            </a:pPr>
            <a:endParaRPr lang="en-GB" b="0" dirty="0" smtClean="0"/>
          </a:p>
          <a:p>
            <a:pPr marL="0" marR="0" indent="0" algn="l" defTabSz="914400" rtl="0" eaLnBrk="0" fontAlgn="base" latinLnBrk="0" hangingPunct="0">
              <a:lnSpc>
                <a:spcPct val="100000"/>
              </a:lnSpc>
              <a:spcBef>
                <a:spcPct val="0"/>
              </a:spcBef>
              <a:spcAft>
                <a:spcPct val="0"/>
              </a:spcAft>
              <a:buClrTx/>
              <a:buSzTx/>
              <a:buFontTx/>
              <a:buNone/>
              <a:tabLst/>
            </a:pPr>
            <a:endParaRPr lang="en-GB" b="0" dirty="0"/>
          </a:p>
        </p:txBody>
      </p:sp>
    </p:spTree>
    <p:extLst>
      <p:ext uri="{BB962C8B-B14F-4D97-AF65-F5344CB8AC3E}">
        <p14:creationId xmlns:p14="http://schemas.microsoft.com/office/powerpoint/2010/main" val="100314276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201882" y="0"/>
            <a:ext cx="8550232" cy="451262"/>
          </a:xfrm>
        </p:spPr>
        <p:txBody>
          <a:bodyPr/>
          <a:lstStyle/>
          <a:p>
            <a:pPr eaLnBrk="1" hangingPunct="1"/>
            <a:r>
              <a:rPr lang="ja-JP" altLang="en-US" sz="3200" b="0" dirty="0" smtClean="0"/>
              <a:t>１</a:t>
            </a:r>
            <a:r>
              <a:rPr lang="en-US" altLang="ja-JP" sz="3200" b="0" dirty="0" smtClean="0">
                <a:latin typeface="ＭＳ Ｐゴシック" panose="020B0600070205080204" pitchFamily="50" charset="-128"/>
                <a:ea typeface="ＭＳ Ｐゴシック" panose="020B0600070205080204" pitchFamily="50" charset="-128"/>
              </a:rPr>
              <a:t>(</a:t>
            </a:r>
            <a:r>
              <a:rPr lang="en-US" altLang="ja-JP" sz="3200" b="0" dirty="0" smtClean="0"/>
              <a:t>single</a:t>
            </a:r>
            <a:r>
              <a:rPr lang="ja-JP" altLang="en-US" sz="3200" b="0" dirty="0" smtClean="0"/>
              <a:t>）パス</a:t>
            </a:r>
            <a:r>
              <a:rPr lang="en-GB" sz="3200" b="0" dirty="0" smtClean="0"/>
              <a:t>: </a:t>
            </a:r>
            <a:r>
              <a:rPr lang="ja-JP" altLang="en-US" sz="3200" b="0" dirty="0" smtClean="0"/>
              <a:t>温度クロス</a:t>
            </a:r>
            <a:endParaRPr lang="en-US" sz="3200" b="0" dirty="0" smtClean="0"/>
          </a:p>
        </p:txBody>
      </p:sp>
      <p:sp>
        <p:nvSpPr>
          <p:cNvPr id="36867" name="Line 6"/>
          <p:cNvSpPr>
            <a:spLocks noChangeShapeType="1"/>
          </p:cNvSpPr>
          <p:nvPr/>
        </p:nvSpPr>
        <p:spPr bwMode="auto">
          <a:xfrm flipV="1">
            <a:off x="1604158" y="1088077"/>
            <a:ext cx="0" cy="17907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68" name="Line 7"/>
          <p:cNvSpPr>
            <a:spLocks noChangeShapeType="1"/>
          </p:cNvSpPr>
          <p:nvPr/>
        </p:nvSpPr>
        <p:spPr bwMode="auto">
          <a:xfrm>
            <a:off x="1527958" y="2815277"/>
            <a:ext cx="29845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69" name="Line 8"/>
          <p:cNvSpPr>
            <a:spLocks noChangeShapeType="1"/>
          </p:cNvSpPr>
          <p:nvPr/>
        </p:nvSpPr>
        <p:spPr bwMode="auto">
          <a:xfrm>
            <a:off x="1870858" y="1202377"/>
            <a:ext cx="2120900" cy="1041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0" name="Line 9"/>
          <p:cNvSpPr>
            <a:spLocks noChangeShapeType="1"/>
          </p:cNvSpPr>
          <p:nvPr/>
        </p:nvSpPr>
        <p:spPr bwMode="auto">
          <a:xfrm>
            <a:off x="1870858" y="1596077"/>
            <a:ext cx="2120900" cy="1041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1" name="Line 10"/>
          <p:cNvSpPr>
            <a:spLocks noChangeShapeType="1"/>
          </p:cNvSpPr>
          <p:nvPr/>
        </p:nvSpPr>
        <p:spPr bwMode="auto">
          <a:xfrm flipH="1">
            <a:off x="1508908" y="1600840"/>
            <a:ext cx="368300" cy="0"/>
          </a:xfrm>
          <a:prstGeom prst="line">
            <a:avLst/>
          </a:prstGeom>
          <a:noFill/>
          <a:ln w="254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2" name="Line 11"/>
          <p:cNvSpPr>
            <a:spLocks noChangeShapeType="1"/>
          </p:cNvSpPr>
          <p:nvPr/>
        </p:nvSpPr>
        <p:spPr bwMode="auto">
          <a:xfrm flipH="1" flipV="1">
            <a:off x="1535896" y="2207265"/>
            <a:ext cx="2443162" cy="38100"/>
          </a:xfrm>
          <a:prstGeom prst="line">
            <a:avLst/>
          </a:prstGeom>
          <a:noFill/>
          <a:ln w="254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3" name="AutoShape 12"/>
          <p:cNvSpPr>
            <a:spLocks/>
          </p:cNvSpPr>
          <p:nvPr/>
        </p:nvSpPr>
        <p:spPr bwMode="auto">
          <a:xfrm>
            <a:off x="1318408" y="1602427"/>
            <a:ext cx="152400" cy="600075"/>
          </a:xfrm>
          <a:prstGeom prst="leftBrace">
            <a:avLst>
              <a:gd name="adj1" fmla="val 32813"/>
              <a:gd name="adj2" fmla="val 50000"/>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4" name="Text Box 13"/>
          <p:cNvSpPr txBox="1">
            <a:spLocks noChangeArrowheads="1"/>
          </p:cNvSpPr>
          <p:nvPr/>
        </p:nvSpPr>
        <p:spPr bwMode="auto">
          <a:xfrm>
            <a:off x="190005" y="961077"/>
            <a:ext cx="140145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Temperature</a:t>
            </a:r>
            <a:endParaRPr lang="en-US" sz="1400" dirty="0"/>
          </a:p>
        </p:txBody>
      </p:sp>
      <p:sp>
        <p:nvSpPr>
          <p:cNvPr id="36875" name="Text Box 14"/>
          <p:cNvSpPr txBox="1">
            <a:spLocks noChangeArrowheads="1"/>
          </p:cNvSpPr>
          <p:nvPr/>
        </p:nvSpPr>
        <p:spPr bwMode="auto">
          <a:xfrm>
            <a:off x="4474358" y="2650177"/>
            <a:ext cx="609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smtClean="0"/>
              <a:t>L</a:t>
            </a:r>
            <a:endParaRPr lang="en-US" sz="1400" dirty="0"/>
          </a:p>
        </p:txBody>
      </p:sp>
      <p:sp>
        <p:nvSpPr>
          <p:cNvPr id="36876" name="Text Box 15"/>
          <p:cNvSpPr txBox="1">
            <a:spLocks noChangeArrowheads="1"/>
          </p:cNvSpPr>
          <p:nvPr/>
        </p:nvSpPr>
        <p:spPr bwMode="auto">
          <a:xfrm>
            <a:off x="169058" y="1519877"/>
            <a:ext cx="12192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Overall temperature cross</a:t>
            </a:r>
            <a:endParaRPr lang="en-US" sz="1400" dirty="0"/>
          </a:p>
        </p:txBody>
      </p:sp>
      <p:grpSp>
        <p:nvGrpSpPr>
          <p:cNvPr id="36877" name="Group 26"/>
          <p:cNvGrpSpPr>
            <a:grpSpLocks/>
          </p:cNvGrpSpPr>
          <p:nvPr/>
        </p:nvGrpSpPr>
        <p:grpSpPr bwMode="auto">
          <a:xfrm>
            <a:off x="318820" y="3369293"/>
            <a:ext cx="2984500" cy="1790700"/>
            <a:chOff x="904" y="2848"/>
            <a:chExt cx="1880" cy="1128"/>
          </a:xfrm>
        </p:grpSpPr>
        <p:sp>
          <p:nvSpPr>
            <p:cNvPr id="36906" name="Line 17"/>
            <p:cNvSpPr>
              <a:spLocks noChangeShapeType="1"/>
            </p:cNvSpPr>
            <p:nvPr/>
          </p:nvSpPr>
          <p:spPr bwMode="auto">
            <a:xfrm flipV="1">
              <a:off x="952" y="2848"/>
              <a:ext cx="0" cy="112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7" name="Line 18"/>
            <p:cNvSpPr>
              <a:spLocks noChangeShapeType="1"/>
            </p:cNvSpPr>
            <p:nvPr/>
          </p:nvSpPr>
          <p:spPr bwMode="auto">
            <a:xfrm>
              <a:off x="904" y="3936"/>
              <a:ext cx="188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8" name="Line 19"/>
            <p:cNvSpPr>
              <a:spLocks noChangeShapeType="1"/>
            </p:cNvSpPr>
            <p:nvPr/>
          </p:nvSpPr>
          <p:spPr bwMode="auto">
            <a:xfrm>
              <a:off x="1120" y="2920"/>
              <a:ext cx="1336" cy="65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9" name="Line 20"/>
            <p:cNvSpPr>
              <a:spLocks noChangeShapeType="1"/>
            </p:cNvSpPr>
            <p:nvPr/>
          </p:nvSpPr>
          <p:spPr bwMode="auto">
            <a:xfrm>
              <a:off x="1120" y="3168"/>
              <a:ext cx="1336" cy="6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sp>
        <p:nvSpPr>
          <p:cNvPr id="36878" name="Line 21"/>
          <p:cNvSpPr>
            <a:spLocks noChangeShapeType="1"/>
          </p:cNvSpPr>
          <p:nvPr/>
        </p:nvSpPr>
        <p:spPr bwMode="auto">
          <a:xfrm flipV="1">
            <a:off x="5467928" y="3393044"/>
            <a:ext cx="0" cy="17907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9" name="Line 22"/>
          <p:cNvSpPr>
            <a:spLocks noChangeShapeType="1"/>
          </p:cNvSpPr>
          <p:nvPr/>
        </p:nvSpPr>
        <p:spPr bwMode="auto">
          <a:xfrm>
            <a:off x="5391728" y="5120244"/>
            <a:ext cx="29845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0" name="Line 23"/>
          <p:cNvSpPr>
            <a:spLocks noChangeShapeType="1"/>
          </p:cNvSpPr>
          <p:nvPr/>
        </p:nvSpPr>
        <p:spPr bwMode="auto">
          <a:xfrm>
            <a:off x="5734628" y="3507344"/>
            <a:ext cx="2120900" cy="1041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1" name="Line 24"/>
          <p:cNvSpPr>
            <a:spLocks noChangeShapeType="1"/>
          </p:cNvSpPr>
          <p:nvPr/>
        </p:nvSpPr>
        <p:spPr bwMode="auto">
          <a:xfrm>
            <a:off x="5728278" y="4440794"/>
            <a:ext cx="2127250" cy="50165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2" name="Line 27"/>
          <p:cNvSpPr>
            <a:spLocks noChangeShapeType="1"/>
          </p:cNvSpPr>
          <p:nvPr/>
        </p:nvSpPr>
        <p:spPr bwMode="auto">
          <a:xfrm flipH="1">
            <a:off x="5726691" y="3915332"/>
            <a:ext cx="2116137" cy="52387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7" name="Freeform 54"/>
          <p:cNvSpPr>
            <a:spLocks/>
          </p:cNvSpPr>
          <p:nvPr/>
        </p:nvSpPr>
        <p:spPr bwMode="auto">
          <a:xfrm>
            <a:off x="6736341" y="4145519"/>
            <a:ext cx="1112837" cy="68263"/>
          </a:xfrm>
          <a:custGeom>
            <a:avLst/>
            <a:gdLst>
              <a:gd name="T0" fmla="*/ 0 w 701"/>
              <a:gd name="T1" fmla="*/ 44450 h 43"/>
              <a:gd name="T2" fmla="*/ 231775 w 701"/>
              <a:gd name="T3" fmla="*/ 11113 h 43"/>
              <a:gd name="T4" fmla="*/ 557212 w 701"/>
              <a:gd name="T5" fmla="*/ 3175 h 43"/>
              <a:gd name="T6" fmla="*/ 885825 w 701"/>
              <a:gd name="T7" fmla="*/ 26988 h 43"/>
              <a:gd name="T8" fmla="*/ 1112837 w 701"/>
              <a:gd name="T9" fmla="*/ 68263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1" h="43">
                <a:moveTo>
                  <a:pt x="0" y="28"/>
                </a:moveTo>
                <a:lnTo>
                  <a:pt x="146" y="7"/>
                </a:lnTo>
                <a:cubicBezTo>
                  <a:pt x="204" y="3"/>
                  <a:pt x="282" y="0"/>
                  <a:pt x="351" y="2"/>
                </a:cubicBezTo>
                <a:cubicBezTo>
                  <a:pt x="420" y="4"/>
                  <a:pt x="500" y="10"/>
                  <a:pt x="558" y="17"/>
                </a:cubicBezTo>
                <a:lnTo>
                  <a:pt x="701" y="43"/>
                </a:lnTo>
              </a:path>
            </a:pathLst>
          </a:custGeom>
          <a:noFill/>
          <a:ln w="19050" cap="flat" cmpd="sng">
            <a:solidFill>
              <a:srgbClr val="0000FF"/>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8" name="Freeform 55"/>
          <p:cNvSpPr>
            <a:spLocks/>
          </p:cNvSpPr>
          <p:nvPr/>
        </p:nvSpPr>
        <p:spPr bwMode="auto">
          <a:xfrm>
            <a:off x="7098291" y="4180444"/>
            <a:ext cx="742950" cy="200025"/>
          </a:xfrm>
          <a:custGeom>
            <a:avLst/>
            <a:gdLst>
              <a:gd name="T0" fmla="*/ 0 w 468"/>
              <a:gd name="T1" fmla="*/ 0 h 126"/>
              <a:gd name="T2" fmla="*/ 203200 w 468"/>
              <a:gd name="T3" fmla="*/ 71438 h 126"/>
              <a:gd name="T4" fmla="*/ 450850 w 468"/>
              <a:gd name="T5" fmla="*/ 138113 h 126"/>
              <a:gd name="T6" fmla="*/ 647700 w 468"/>
              <a:gd name="T7" fmla="*/ 182563 h 126"/>
              <a:gd name="T8" fmla="*/ 742950 w 468"/>
              <a:gd name="T9" fmla="*/ 200025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8" h="126">
                <a:moveTo>
                  <a:pt x="0" y="0"/>
                </a:moveTo>
                <a:lnTo>
                  <a:pt x="128" y="45"/>
                </a:lnTo>
                <a:cubicBezTo>
                  <a:pt x="175" y="59"/>
                  <a:pt x="238" y="75"/>
                  <a:pt x="284" y="87"/>
                </a:cubicBezTo>
                <a:cubicBezTo>
                  <a:pt x="330" y="99"/>
                  <a:pt x="377" y="108"/>
                  <a:pt x="408" y="115"/>
                </a:cubicBezTo>
                <a:lnTo>
                  <a:pt x="468" y="126"/>
                </a:lnTo>
              </a:path>
            </a:pathLst>
          </a:custGeom>
          <a:noFill/>
          <a:ln w="1905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9" name="Text Box 58"/>
          <p:cNvSpPr txBox="1">
            <a:spLocks noChangeArrowheads="1"/>
          </p:cNvSpPr>
          <p:nvPr/>
        </p:nvSpPr>
        <p:spPr bwMode="auto">
          <a:xfrm>
            <a:off x="291276" y="4261096"/>
            <a:ext cx="3175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T</a:t>
            </a:r>
            <a:endParaRPr lang="en-US" sz="1400" dirty="0"/>
          </a:p>
        </p:txBody>
      </p:sp>
      <p:sp>
        <p:nvSpPr>
          <p:cNvPr id="36890" name="Text Box 59"/>
          <p:cNvSpPr txBox="1">
            <a:spLocks noChangeArrowheads="1"/>
          </p:cNvSpPr>
          <p:nvPr/>
        </p:nvSpPr>
        <p:spPr bwMode="auto">
          <a:xfrm>
            <a:off x="8287328" y="4955144"/>
            <a:ext cx="3175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L</a:t>
            </a:r>
            <a:endParaRPr lang="en-US" sz="1400" dirty="0"/>
          </a:p>
        </p:txBody>
      </p:sp>
      <p:sp>
        <p:nvSpPr>
          <p:cNvPr id="36891" name="Text Box 60"/>
          <p:cNvSpPr txBox="1">
            <a:spLocks noChangeArrowheads="1"/>
          </p:cNvSpPr>
          <p:nvPr/>
        </p:nvSpPr>
        <p:spPr bwMode="auto">
          <a:xfrm>
            <a:off x="3405249" y="4872841"/>
            <a:ext cx="3175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L</a:t>
            </a:r>
            <a:endParaRPr lang="en-US" sz="1400" dirty="0"/>
          </a:p>
        </p:txBody>
      </p:sp>
      <p:sp>
        <p:nvSpPr>
          <p:cNvPr id="36892" name="Text Box 61"/>
          <p:cNvSpPr txBox="1">
            <a:spLocks noChangeArrowheads="1"/>
          </p:cNvSpPr>
          <p:nvPr/>
        </p:nvSpPr>
        <p:spPr bwMode="auto">
          <a:xfrm>
            <a:off x="5163128" y="3227944"/>
            <a:ext cx="3175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solidFill>
                  <a:srgbClr val="3366FF"/>
                </a:solidFill>
              </a:rPr>
              <a:t>T</a:t>
            </a:r>
            <a:endParaRPr lang="en-US" sz="1400" dirty="0">
              <a:solidFill>
                <a:srgbClr val="3366FF"/>
              </a:solidFill>
            </a:endParaRPr>
          </a:p>
        </p:txBody>
      </p:sp>
      <p:sp>
        <p:nvSpPr>
          <p:cNvPr id="36893" name="Text Box 62"/>
          <p:cNvSpPr txBox="1">
            <a:spLocks noChangeArrowheads="1"/>
          </p:cNvSpPr>
          <p:nvPr/>
        </p:nvSpPr>
        <p:spPr bwMode="auto">
          <a:xfrm>
            <a:off x="1934770" y="3271523"/>
            <a:ext cx="1358736" cy="523220"/>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smtClean="0"/>
              <a:t>１パス配列のみ可能</a:t>
            </a:r>
            <a:endParaRPr lang="en-US" sz="1400" dirty="0"/>
          </a:p>
        </p:txBody>
      </p:sp>
      <p:sp>
        <p:nvSpPr>
          <p:cNvPr id="36894" name="Text Box 63"/>
          <p:cNvSpPr txBox="1">
            <a:spLocks noChangeArrowheads="1"/>
          </p:cNvSpPr>
          <p:nvPr/>
        </p:nvSpPr>
        <p:spPr bwMode="auto">
          <a:xfrm>
            <a:off x="7029863" y="3170876"/>
            <a:ext cx="1831538" cy="523220"/>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smtClean="0"/>
              <a:t>多パスでは熱移動が逆転する</a:t>
            </a:r>
            <a:endParaRPr lang="en-US" sz="1400" dirty="0"/>
          </a:p>
        </p:txBody>
      </p:sp>
      <p:sp>
        <p:nvSpPr>
          <p:cNvPr id="47" name="Text Box 13"/>
          <p:cNvSpPr txBox="1">
            <a:spLocks noChangeArrowheads="1"/>
          </p:cNvSpPr>
          <p:nvPr/>
        </p:nvSpPr>
        <p:spPr bwMode="auto">
          <a:xfrm>
            <a:off x="4273138" y="816594"/>
            <a:ext cx="3944587" cy="461665"/>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smtClean="0"/>
              <a:t>出口低温流体</a:t>
            </a:r>
            <a:r>
              <a:rPr lang="en-GB" sz="1400" dirty="0" smtClean="0"/>
              <a:t> </a:t>
            </a:r>
            <a:r>
              <a:rPr lang="en-GB" sz="2400" dirty="0" smtClean="0">
                <a:solidFill>
                  <a:srgbClr val="0070C0"/>
                </a:solidFill>
              </a:rPr>
              <a:t> &gt;  </a:t>
            </a:r>
            <a:r>
              <a:rPr lang="ja-JP" altLang="en-US" sz="1400" dirty="0" smtClean="0"/>
              <a:t>出口高温流体</a:t>
            </a:r>
            <a:endParaRPr lang="en-US" sz="1400" dirty="0"/>
          </a:p>
        </p:txBody>
      </p:sp>
      <p:cxnSp>
        <p:nvCxnSpPr>
          <p:cNvPr id="4" name="Straight Arrow Connector 3"/>
          <p:cNvCxnSpPr/>
          <p:nvPr/>
        </p:nvCxnSpPr>
        <p:spPr bwMode="auto">
          <a:xfrm flipH="1">
            <a:off x="1983180" y="1199408"/>
            <a:ext cx="2339438" cy="391885"/>
          </a:xfrm>
          <a:prstGeom prst="straightConnector1">
            <a:avLst/>
          </a:prstGeom>
          <a:ln w="25400">
            <a:prstDash val="dash"/>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bwMode="auto">
          <a:xfrm>
            <a:off x="0" y="3040083"/>
            <a:ext cx="9144000"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7" name="TextBox 6"/>
          <p:cNvSpPr txBox="1"/>
          <p:nvPr/>
        </p:nvSpPr>
        <p:spPr>
          <a:xfrm>
            <a:off x="661720" y="5342741"/>
            <a:ext cx="8199681" cy="707886"/>
          </a:xfrm>
          <a:prstGeom prst="rect">
            <a:avLst/>
          </a:prstGeom>
          <a:solidFill>
            <a:schemeClr val="bg1"/>
          </a:solidFill>
        </p:spPr>
        <p:txBody>
          <a:bodyPr wrap="none" rtlCol="0">
            <a:spAutoFit/>
          </a:bodyPr>
          <a:lstStyle/>
          <a:p>
            <a:r>
              <a:rPr lang="ja-JP" altLang="en-US" b="0" dirty="0" smtClean="0">
                <a:solidFill>
                  <a:srgbClr val="FF0000"/>
                </a:solidFill>
              </a:rPr>
              <a:t>低流速の１パスでのみ可能性があるが、</a:t>
            </a:r>
            <a:r>
              <a:rPr lang="en-US" altLang="ja-JP" b="0" dirty="0" smtClean="0">
                <a:solidFill>
                  <a:srgbClr val="FF0000"/>
                </a:solidFill>
              </a:rPr>
              <a:t>hiTRAN</a:t>
            </a:r>
            <a:r>
              <a:rPr lang="ja-JP" altLang="en-US" b="0" dirty="0" smtClean="0">
                <a:solidFill>
                  <a:srgbClr val="FF0000"/>
                </a:solidFill>
              </a:rPr>
              <a:t>は許容圧損内で性能改善</a:t>
            </a:r>
            <a:endParaRPr lang="en-US" altLang="ja-JP" b="0" dirty="0" smtClean="0">
              <a:solidFill>
                <a:srgbClr val="FF0000"/>
              </a:solidFill>
            </a:endParaRPr>
          </a:p>
          <a:p>
            <a:r>
              <a:rPr lang="ja-JP" altLang="en-US" b="0" dirty="0" smtClean="0">
                <a:solidFill>
                  <a:srgbClr val="FF0000"/>
                </a:solidFill>
              </a:rPr>
              <a:t>のために使用できる</a:t>
            </a:r>
            <a:endParaRPr lang="en-US" altLang="ja-JP" b="0" dirty="0" smtClean="0">
              <a:solidFill>
                <a:srgbClr val="FF0000"/>
              </a:solidFill>
            </a:endParaRPr>
          </a:p>
        </p:txBody>
      </p:sp>
      <p:cxnSp>
        <p:nvCxnSpPr>
          <p:cNvPr id="36" name="Straight Arrow Connector 35"/>
          <p:cNvCxnSpPr/>
          <p:nvPr/>
        </p:nvCxnSpPr>
        <p:spPr bwMode="auto">
          <a:xfrm flipH="1">
            <a:off x="4000006" y="1258784"/>
            <a:ext cx="2804555" cy="888670"/>
          </a:xfrm>
          <a:prstGeom prst="straightConnector1">
            <a:avLst/>
          </a:prstGeom>
          <a:ln w="25400">
            <a:prstDash val="dash"/>
            <a:headEnd type="none" w="med" len="med"/>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3250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48" y="344383"/>
            <a:ext cx="8153400" cy="534390"/>
          </a:xfrm>
        </p:spPr>
        <p:txBody>
          <a:bodyPr/>
          <a:lstStyle/>
          <a:p>
            <a:r>
              <a:rPr lang="ja-JP" altLang="en-US" sz="3200" b="0" dirty="0" smtClean="0"/>
              <a:t>１パス</a:t>
            </a:r>
            <a:r>
              <a:rPr lang="en-GB" sz="3200" b="0" dirty="0" smtClean="0"/>
              <a:t>: </a:t>
            </a:r>
            <a:r>
              <a:rPr lang="ja-JP" altLang="en-US" sz="3200" b="0" dirty="0" smtClean="0"/>
              <a:t>２相流の用途</a:t>
            </a:r>
            <a:endParaRPr lang="en-GB" sz="3200" b="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035" y="2002157"/>
            <a:ext cx="2316100" cy="33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01341" y="2544947"/>
            <a:ext cx="5723906" cy="2246769"/>
          </a:xfrm>
          <a:prstGeom prst="rect">
            <a:avLst/>
          </a:prstGeom>
          <a:solidFill>
            <a:srgbClr val="FFC000"/>
          </a:solidFill>
        </p:spPr>
        <p:txBody>
          <a:bodyPr wrap="square" rtlCol="0">
            <a:spAutoFit/>
          </a:bodyPr>
          <a:lstStyle/>
          <a:p>
            <a:pPr marL="342900" indent="-342900">
              <a:buFont typeface="Arial" pitchFamily="34" charset="0"/>
              <a:buChar char="•"/>
            </a:pPr>
            <a:r>
              <a:rPr lang="ja-JP" altLang="en-US" sz="2800" b="0" dirty="0" smtClean="0"/>
              <a:t>縦型サーモサイフォンリボイラー</a:t>
            </a:r>
            <a:r>
              <a:rPr lang="en-GB" sz="2800" b="0" dirty="0" smtClean="0"/>
              <a:t/>
            </a:r>
            <a:br>
              <a:rPr lang="en-GB" sz="2800" b="0" dirty="0" smtClean="0"/>
            </a:br>
            <a:endParaRPr lang="en-GB" sz="2800" b="0" dirty="0" smtClean="0"/>
          </a:p>
          <a:p>
            <a:pPr marL="342900" indent="-342900">
              <a:buFont typeface="Arial" pitchFamily="34" charset="0"/>
              <a:buChar char="•"/>
            </a:pPr>
            <a:r>
              <a:rPr lang="ja-JP" altLang="en-US" sz="2800" b="0" dirty="0" smtClean="0"/>
              <a:t>流下膜式蒸発器</a:t>
            </a:r>
            <a:r>
              <a:rPr lang="en-GB" sz="2800" b="0" dirty="0" smtClean="0"/>
              <a:t/>
            </a:r>
            <a:br>
              <a:rPr lang="en-GB" sz="2800" b="0" dirty="0" smtClean="0"/>
            </a:br>
            <a:endParaRPr lang="en-GB" sz="2800" b="0" dirty="0" smtClean="0"/>
          </a:p>
          <a:p>
            <a:pPr marL="342900" indent="-342900">
              <a:buFont typeface="Arial" pitchFamily="34" charset="0"/>
              <a:buChar char="•"/>
            </a:pPr>
            <a:r>
              <a:rPr lang="ja-JP" altLang="en-US" sz="2800" b="0" dirty="0" smtClean="0"/>
              <a:t>縦型管側凝縮器</a:t>
            </a:r>
            <a:endParaRPr lang="en-GB" sz="2800" b="0" dirty="0"/>
          </a:p>
        </p:txBody>
      </p:sp>
      <p:sp>
        <p:nvSpPr>
          <p:cNvPr id="6" name="TextBox 5"/>
          <p:cNvSpPr txBox="1"/>
          <p:nvPr/>
        </p:nvSpPr>
        <p:spPr>
          <a:xfrm>
            <a:off x="3301341" y="1247281"/>
            <a:ext cx="4964821" cy="584775"/>
          </a:xfrm>
          <a:prstGeom prst="rect">
            <a:avLst/>
          </a:prstGeom>
          <a:noFill/>
        </p:spPr>
        <p:txBody>
          <a:bodyPr wrap="none" rtlCol="0">
            <a:spAutoFit/>
          </a:bodyPr>
          <a:lstStyle/>
          <a:p>
            <a:r>
              <a:rPr lang="ja-JP" altLang="en-US" sz="3200" b="0" dirty="0">
                <a:solidFill>
                  <a:srgbClr val="FF0000"/>
                </a:solidFill>
              </a:rPr>
              <a:t>１ （</a:t>
            </a:r>
            <a:r>
              <a:rPr lang="en-GB" altLang="ja-JP" sz="3200" b="0" dirty="0">
                <a:solidFill>
                  <a:srgbClr val="FF0000"/>
                </a:solidFill>
              </a:rPr>
              <a:t>Single</a:t>
            </a:r>
            <a:r>
              <a:rPr lang="ja-JP" altLang="en-US" sz="3200" b="0" dirty="0">
                <a:solidFill>
                  <a:srgbClr val="FF0000"/>
                </a:solidFill>
              </a:rPr>
              <a:t>）パス要求</a:t>
            </a:r>
            <a:r>
              <a:rPr lang="ja-JP" altLang="en-US" sz="3200" b="0" dirty="0" smtClean="0">
                <a:solidFill>
                  <a:srgbClr val="FF0000"/>
                </a:solidFill>
              </a:rPr>
              <a:t>の用途</a:t>
            </a:r>
            <a:r>
              <a:rPr lang="en-GB" sz="3200" b="0" dirty="0" smtClean="0">
                <a:solidFill>
                  <a:srgbClr val="FF0000"/>
                </a:solidFill>
              </a:rPr>
              <a:t>:</a:t>
            </a:r>
            <a:endParaRPr lang="en-GB" sz="3200" b="0" dirty="0">
              <a:solidFill>
                <a:srgbClr val="FF0000"/>
              </a:solidFill>
            </a:endParaRPr>
          </a:p>
        </p:txBody>
      </p:sp>
    </p:spTree>
    <p:extLst>
      <p:ext uri="{BB962C8B-B14F-4D97-AF65-F5344CB8AC3E}">
        <p14:creationId xmlns:p14="http://schemas.microsoft.com/office/powerpoint/2010/main" val="92018979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685800" y="114300"/>
            <a:ext cx="8153400" cy="685800"/>
          </a:xfrm>
        </p:spPr>
        <p:txBody>
          <a:bodyPr/>
          <a:lstStyle/>
          <a:p>
            <a:r>
              <a:rPr lang="ja-JP" altLang="en-US" sz="2800" b="0" dirty="0" smtClean="0"/>
              <a:t>許容圧力損失または圧損低下の可能な改造</a:t>
            </a:r>
            <a:endParaRPr lang="en-US" sz="2800" b="0" dirty="0"/>
          </a:p>
        </p:txBody>
      </p:sp>
      <p:sp>
        <p:nvSpPr>
          <p:cNvPr id="40964" name="Text Box 4"/>
          <p:cNvSpPr txBox="1">
            <a:spLocks noChangeArrowheads="1"/>
          </p:cNvSpPr>
          <p:nvPr/>
        </p:nvSpPr>
        <p:spPr bwMode="auto">
          <a:xfrm>
            <a:off x="5165725" y="42783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endParaRPr lang="en-US" sz="2000" u="sng" dirty="0">
              <a:solidFill>
                <a:schemeClr val="tx2"/>
              </a:solidFill>
              <a:latin typeface="Futurist" charset="0"/>
            </a:endParaRPr>
          </a:p>
        </p:txBody>
      </p:sp>
      <p:sp>
        <p:nvSpPr>
          <p:cNvPr id="40966" name="Line 6"/>
          <p:cNvSpPr>
            <a:spLocks noChangeShapeType="1"/>
          </p:cNvSpPr>
          <p:nvPr/>
        </p:nvSpPr>
        <p:spPr bwMode="auto">
          <a:xfrm flipV="1">
            <a:off x="4972050" y="4733925"/>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0968" name="Line 8"/>
          <p:cNvSpPr>
            <a:spLocks noChangeShapeType="1"/>
          </p:cNvSpPr>
          <p:nvPr/>
        </p:nvSpPr>
        <p:spPr bwMode="auto">
          <a:xfrm flipV="1">
            <a:off x="4143375" y="4745038"/>
            <a:ext cx="98425" cy="93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nvGrpSpPr>
          <p:cNvPr id="4" name="Group 3"/>
          <p:cNvGrpSpPr/>
          <p:nvPr/>
        </p:nvGrpSpPr>
        <p:grpSpPr>
          <a:xfrm>
            <a:off x="66675" y="847725"/>
            <a:ext cx="9001125" cy="5381625"/>
            <a:chOff x="66675" y="847725"/>
            <a:chExt cx="9001125" cy="5381625"/>
          </a:xfrm>
        </p:grpSpPr>
        <p:grpSp>
          <p:nvGrpSpPr>
            <p:cNvPr id="3" name="Group 2"/>
            <p:cNvGrpSpPr/>
            <p:nvPr/>
          </p:nvGrpSpPr>
          <p:grpSpPr>
            <a:xfrm>
              <a:off x="66675" y="847725"/>
              <a:ext cx="9001125" cy="5381625"/>
              <a:chOff x="533400" y="1057276"/>
              <a:chExt cx="8220075" cy="4961494"/>
            </a:xfrm>
          </p:grpSpPr>
          <p:pic>
            <p:nvPicPr>
              <p:cNvPr id="409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057276"/>
                <a:ext cx="8220075" cy="49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35350" y="2638425"/>
                <a:ext cx="3805238" cy="2565400"/>
                <a:chOff x="3435350" y="2638425"/>
                <a:chExt cx="3805238" cy="2565400"/>
              </a:xfrm>
            </p:grpSpPr>
            <p:sp>
              <p:nvSpPr>
                <p:cNvPr id="40965" name="Text Box 5"/>
                <p:cNvSpPr txBox="1">
                  <a:spLocks noChangeArrowheads="1"/>
                </p:cNvSpPr>
                <p:nvPr/>
              </p:nvSpPr>
              <p:spPr bwMode="auto">
                <a:xfrm>
                  <a:off x="4999038" y="4470400"/>
                  <a:ext cx="795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dirty="0">
                      <a:solidFill>
                        <a:schemeClr val="tx2"/>
                      </a:solidFill>
                      <a:latin typeface="Futurist" charset="0"/>
                    </a:rPr>
                    <a:t>1.2m/s</a:t>
                  </a:r>
                </a:p>
              </p:txBody>
            </p:sp>
            <p:sp>
              <p:nvSpPr>
                <p:cNvPr id="40967" name="Text Box 7"/>
                <p:cNvSpPr txBox="1">
                  <a:spLocks noChangeArrowheads="1"/>
                </p:cNvSpPr>
                <p:nvPr/>
              </p:nvSpPr>
              <p:spPr bwMode="auto">
                <a:xfrm>
                  <a:off x="4194175" y="4500563"/>
                  <a:ext cx="79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dirty="0">
                      <a:solidFill>
                        <a:schemeClr val="tx2"/>
                      </a:solidFill>
                      <a:latin typeface="Futurist" charset="0"/>
                    </a:rPr>
                    <a:t>0.3m/s</a:t>
                  </a:r>
                </a:p>
              </p:txBody>
            </p:sp>
            <p:sp>
              <p:nvSpPr>
                <p:cNvPr id="40969" name="Line 9"/>
                <p:cNvSpPr>
                  <a:spLocks noChangeShapeType="1"/>
                </p:cNvSpPr>
                <p:nvPr/>
              </p:nvSpPr>
              <p:spPr bwMode="auto">
                <a:xfrm>
                  <a:off x="4038600" y="2638425"/>
                  <a:ext cx="1943100" cy="0"/>
                </a:xfrm>
                <a:prstGeom prst="line">
                  <a:avLst/>
                </a:prstGeom>
                <a:noFill/>
                <a:ln w="25400">
                  <a:solidFill>
                    <a:srgbClr val="3399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0971" name="Text Box 11"/>
                <p:cNvSpPr txBox="1">
                  <a:spLocks noChangeArrowheads="1"/>
                </p:cNvSpPr>
                <p:nvPr/>
              </p:nvSpPr>
              <p:spPr bwMode="auto">
                <a:xfrm>
                  <a:off x="6130925" y="3859213"/>
                  <a:ext cx="1109663" cy="825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dirty="0">
                      <a:solidFill>
                        <a:schemeClr val="tx2"/>
                      </a:solidFill>
                      <a:latin typeface="Futurist" charset="0"/>
                    </a:rPr>
                    <a:t>6.2m/s  </a:t>
                  </a:r>
                </a:p>
                <a:p>
                  <a:r>
                    <a:rPr lang="en-GB" dirty="0">
                      <a:solidFill>
                        <a:schemeClr val="tx2"/>
                      </a:solidFill>
                      <a:latin typeface="Futurist" charset="0"/>
                    </a:rPr>
                    <a:t>42passes </a:t>
                  </a:r>
                </a:p>
                <a:p>
                  <a:r>
                    <a:rPr lang="en-GB" dirty="0">
                      <a:solidFill>
                        <a:schemeClr val="tx2"/>
                      </a:solidFill>
                      <a:latin typeface="Futurist" charset="0"/>
                    </a:rPr>
                    <a:t>136 bar</a:t>
                  </a:r>
                </a:p>
              </p:txBody>
            </p:sp>
            <p:sp>
              <p:nvSpPr>
                <p:cNvPr id="40972" name="Text Box 12"/>
                <p:cNvSpPr txBox="1">
                  <a:spLocks noChangeArrowheads="1"/>
                </p:cNvSpPr>
                <p:nvPr/>
              </p:nvSpPr>
              <p:spPr bwMode="auto">
                <a:xfrm>
                  <a:off x="3435350" y="4895850"/>
                  <a:ext cx="393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sz="1000" b="1" dirty="0">
                      <a:solidFill>
                        <a:schemeClr val="tx2"/>
                      </a:solidFill>
                      <a:latin typeface="Futurist" charset="0"/>
                    </a:rPr>
                    <a:t>200</a:t>
                  </a:r>
                </a:p>
              </p:txBody>
            </p:sp>
            <p:sp>
              <p:nvSpPr>
                <p:cNvPr id="40973" name="Text Box 13"/>
                <p:cNvSpPr txBox="1">
                  <a:spLocks noChangeArrowheads="1"/>
                </p:cNvSpPr>
                <p:nvPr/>
              </p:nvSpPr>
              <p:spPr bwMode="auto">
                <a:xfrm>
                  <a:off x="3871913" y="4913313"/>
                  <a:ext cx="393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sz="1000" b="1" dirty="0">
                      <a:solidFill>
                        <a:schemeClr val="tx2"/>
                      </a:solidFill>
                      <a:latin typeface="Futurist" charset="0"/>
                    </a:rPr>
                    <a:t>400</a:t>
                  </a:r>
                </a:p>
              </p:txBody>
            </p:sp>
            <p:sp>
              <p:nvSpPr>
                <p:cNvPr id="40974" name="Text Box 14"/>
                <p:cNvSpPr txBox="1">
                  <a:spLocks noChangeArrowheads="1"/>
                </p:cNvSpPr>
                <p:nvPr/>
              </p:nvSpPr>
              <p:spPr bwMode="auto">
                <a:xfrm>
                  <a:off x="4803775" y="4959350"/>
                  <a:ext cx="463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sz="1000" b="1" dirty="0">
                      <a:solidFill>
                        <a:schemeClr val="tx2"/>
                      </a:solidFill>
                      <a:latin typeface="Futurist" charset="0"/>
                    </a:rPr>
                    <a:t>1600</a:t>
                  </a:r>
                </a:p>
              </p:txBody>
            </p:sp>
            <p:sp>
              <p:nvSpPr>
                <p:cNvPr id="40975" name="Text Box 15"/>
                <p:cNvSpPr txBox="1">
                  <a:spLocks noChangeArrowheads="1"/>
                </p:cNvSpPr>
                <p:nvPr/>
              </p:nvSpPr>
              <p:spPr bwMode="auto">
                <a:xfrm>
                  <a:off x="6011863" y="4643438"/>
                  <a:ext cx="463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r>
                    <a:rPr lang="en-GB" sz="1000" b="1" dirty="0">
                      <a:solidFill>
                        <a:schemeClr val="tx2"/>
                      </a:solidFill>
                      <a:latin typeface="Futurist" charset="0"/>
                    </a:rPr>
                    <a:t>8200</a:t>
                  </a:r>
                </a:p>
              </p:txBody>
            </p:sp>
          </p:grpSp>
        </p:grpSp>
        <p:sp>
          <p:nvSpPr>
            <p:cNvPr id="18" name="Line 10"/>
            <p:cNvSpPr>
              <a:spLocks noChangeShapeType="1"/>
            </p:cNvSpPr>
            <p:nvPr/>
          </p:nvSpPr>
          <p:spPr bwMode="auto">
            <a:xfrm>
              <a:off x="6096000" y="2609850"/>
              <a:ext cx="0" cy="2257425"/>
            </a:xfrm>
            <a:prstGeom prst="line">
              <a:avLst/>
            </a:prstGeom>
            <a:noFill/>
            <a:ln w="25400">
              <a:solidFill>
                <a:srgbClr val="3399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sp>
        <p:nvSpPr>
          <p:cNvPr id="5" name="TextBox 4"/>
          <p:cNvSpPr txBox="1"/>
          <p:nvPr/>
        </p:nvSpPr>
        <p:spPr>
          <a:xfrm>
            <a:off x="1367409" y="1076638"/>
            <a:ext cx="1111202" cy="646331"/>
          </a:xfrm>
          <a:prstGeom prst="rect">
            <a:avLst/>
          </a:prstGeom>
          <a:solidFill>
            <a:srgbClr val="FFC000"/>
          </a:solidFill>
        </p:spPr>
        <p:txBody>
          <a:bodyPr wrap="none" rtlCol="0">
            <a:spAutoFit/>
          </a:bodyPr>
          <a:lstStyle/>
          <a:p>
            <a:r>
              <a:rPr lang="ja-JP" altLang="en-US" sz="3600" b="0" dirty="0" smtClean="0"/>
              <a:t>注目</a:t>
            </a:r>
            <a:endParaRPr lang="en-GB" sz="3600" b="0" dirty="0"/>
          </a:p>
        </p:txBody>
      </p:sp>
    </p:spTree>
    <p:extLst>
      <p:ext uri="{BB962C8B-B14F-4D97-AF65-F5344CB8AC3E}">
        <p14:creationId xmlns:p14="http://schemas.microsoft.com/office/powerpoint/2010/main" val="177488074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ALGAVIN-SERVER\Company\Marketing\Events\Conferences\2013-Mexico training\Identifying hiTRAN opportunities\partition plates_com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4747" y="1045027"/>
            <a:ext cx="4013467" cy="4146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864" y="332509"/>
            <a:ext cx="7066358" cy="523220"/>
          </a:xfrm>
          <a:prstGeom prst="rect">
            <a:avLst/>
          </a:prstGeom>
          <a:noFill/>
        </p:spPr>
        <p:txBody>
          <a:bodyPr wrap="none" rtlCol="0">
            <a:spAutoFit/>
          </a:bodyPr>
          <a:lstStyle/>
          <a:p>
            <a:r>
              <a:rPr lang="ja-JP" altLang="en-US" sz="2800" b="0" dirty="0" smtClean="0"/>
              <a:t>改造シナリオの中のパス分割仕切り板の撤去</a:t>
            </a:r>
            <a:endParaRPr lang="en-GB" sz="2800" b="0" dirty="0"/>
          </a:p>
        </p:txBody>
      </p:sp>
      <p:sp>
        <p:nvSpPr>
          <p:cNvPr id="3" name="TextBox 2"/>
          <p:cNvSpPr txBox="1"/>
          <p:nvPr/>
        </p:nvSpPr>
        <p:spPr>
          <a:xfrm>
            <a:off x="530361" y="1448285"/>
            <a:ext cx="2898550" cy="707886"/>
          </a:xfrm>
          <a:prstGeom prst="rect">
            <a:avLst/>
          </a:prstGeom>
          <a:noFill/>
        </p:spPr>
        <p:txBody>
          <a:bodyPr wrap="none" rtlCol="0">
            <a:spAutoFit/>
          </a:bodyPr>
          <a:lstStyle/>
          <a:p>
            <a:r>
              <a:rPr lang="ja-JP" altLang="en-US" b="0" dirty="0" smtClean="0"/>
              <a:t>許容圧損の範囲内で</a:t>
            </a:r>
            <a:endParaRPr lang="en-US" altLang="ja-JP" b="0" dirty="0" smtClean="0"/>
          </a:p>
          <a:p>
            <a:r>
              <a:rPr lang="ja-JP" altLang="en-US" b="0" dirty="0" smtClean="0"/>
              <a:t>負荷量を増加するために</a:t>
            </a:r>
            <a:endParaRPr lang="en-GB" b="0" dirty="0"/>
          </a:p>
        </p:txBody>
      </p:sp>
      <p:cxnSp>
        <p:nvCxnSpPr>
          <p:cNvPr id="5" name="Straight Arrow Connector 4"/>
          <p:cNvCxnSpPr/>
          <p:nvPr/>
        </p:nvCxnSpPr>
        <p:spPr bwMode="auto">
          <a:xfrm flipV="1">
            <a:off x="4132613" y="3360718"/>
            <a:ext cx="1876301" cy="1745672"/>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p:cNvSpPr txBox="1"/>
          <p:nvPr/>
        </p:nvSpPr>
        <p:spPr>
          <a:xfrm>
            <a:off x="530361" y="3509098"/>
            <a:ext cx="3074881" cy="707886"/>
          </a:xfrm>
          <a:prstGeom prst="rect">
            <a:avLst/>
          </a:prstGeom>
          <a:noFill/>
        </p:spPr>
        <p:txBody>
          <a:bodyPr wrap="none" rtlCol="0">
            <a:spAutoFit/>
          </a:bodyPr>
          <a:lstStyle/>
          <a:p>
            <a:r>
              <a:rPr lang="ja-JP" altLang="en-US" b="0" dirty="0" smtClean="0"/>
              <a:t>パス分割仕切り板を撤去し</a:t>
            </a:r>
            <a:endParaRPr lang="en-US" altLang="ja-JP" b="0" dirty="0" smtClean="0"/>
          </a:p>
          <a:p>
            <a:r>
              <a:rPr lang="ja-JP" altLang="en-US" b="0" dirty="0"/>
              <a:t>流速</a:t>
            </a:r>
            <a:r>
              <a:rPr lang="ja-JP" altLang="en-US" b="0" dirty="0" smtClean="0"/>
              <a:t>を低下させる</a:t>
            </a:r>
            <a:endParaRPr lang="en-GB" b="0" dirty="0"/>
          </a:p>
        </p:txBody>
      </p:sp>
      <p:cxnSp>
        <p:nvCxnSpPr>
          <p:cNvPr id="10" name="Straight Arrow Connector 9"/>
          <p:cNvCxnSpPr/>
          <p:nvPr/>
        </p:nvCxnSpPr>
        <p:spPr bwMode="auto">
          <a:xfrm>
            <a:off x="1912413" y="2327565"/>
            <a:ext cx="0" cy="1033153"/>
          </a:xfrm>
          <a:prstGeom prst="straightConnector1">
            <a:avLst/>
          </a:prstGeom>
          <a:ln w="76200">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bwMode="auto">
          <a:xfrm>
            <a:off x="369736" y="1448285"/>
            <a:ext cx="3499191" cy="3087201"/>
          </a:xfrm>
          <a:prstGeom prst="rect">
            <a:avLst/>
          </a:prstGeom>
          <a:solidFill>
            <a:srgbClr val="FFFF00">
              <a:alpha val="3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2"/>
              </a:solidFill>
              <a:effectLst/>
              <a:latin typeface="Futurist" charset="0"/>
            </a:endParaRPr>
          </a:p>
        </p:txBody>
      </p:sp>
      <p:sp>
        <p:nvSpPr>
          <p:cNvPr id="13" name="TextBox 12"/>
          <p:cNvSpPr txBox="1"/>
          <p:nvPr/>
        </p:nvSpPr>
        <p:spPr>
          <a:xfrm>
            <a:off x="544287" y="5221800"/>
            <a:ext cx="5764720" cy="707886"/>
          </a:xfrm>
          <a:prstGeom prst="rect">
            <a:avLst/>
          </a:prstGeom>
          <a:noFill/>
        </p:spPr>
        <p:txBody>
          <a:bodyPr wrap="none" rtlCol="0">
            <a:spAutoFit/>
          </a:bodyPr>
          <a:lstStyle/>
          <a:p>
            <a:r>
              <a:rPr lang="ja-JP" altLang="en-US" b="0" dirty="0" smtClean="0"/>
              <a:t>この事例では</a:t>
            </a:r>
            <a:r>
              <a:rPr lang="en-GB" b="0" dirty="0" smtClean="0"/>
              <a:t>:</a:t>
            </a:r>
            <a:br>
              <a:rPr lang="en-GB" b="0" dirty="0" smtClean="0"/>
            </a:br>
            <a:r>
              <a:rPr lang="en-GB" b="0" dirty="0" smtClean="0"/>
              <a:t>4 </a:t>
            </a:r>
            <a:r>
              <a:rPr lang="ja-JP" altLang="en-US" b="0" dirty="0" smtClean="0"/>
              <a:t>パス用の仕切り板を撤去して</a:t>
            </a:r>
            <a:r>
              <a:rPr lang="en-GB" b="0" dirty="0" smtClean="0"/>
              <a:t>1 </a:t>
            </a:r>
            <a:r>
              <a:rPr lang="ja-JP" altLang="en-US" b="0" dirty="0" smtClean="0"/>
              <a:t>パス交換器に改造</a:t>
            </a:r>
            <a:endParaRPr lang="en-GB" b="0" dirty="0"/>
          </a:p>
        </p:txBody>
      </p:sp>
    </p:spTree>
    <p:extLst>
      <p:ext uri="{BB962C8B-B14F-4D97-AF65-F5344CB8AC3E}">
        <p14:creationId xmlns:p14="http://schemas.microsoft.com/office/powerpoint/2010/main" val="305678950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42504" y="310738"/>
            <a:ext cx="8823366" cy="685800"/>
          </a:xfrm>
        </p:spPr>
        <p:txBody>
          <a:bodyPr/>
          <a:lstStyle/>
          <a:p>
            <a:r>
              <a:rPr lang="ja-JP" altLang="en-US" sz="3200" b="0" dirty="0" smtClean="0"/>
              <a:t>確認調査の手法</a:t>
            </a:r>
            <a:r>
              <a:rPr lang="en-US" sz="3200" b="0" dirty="0" smtClean="0"/>
              <a:t>–</a:t>
            </a:r>
            <a:r>
              <a:rPr lang="ja-JP" altLang="en-US" sz="3200" b="0" dirty="0" smtClean="0"/>
              <a:t>既設の改造</a:t>
            </a:r>
            <a:endParaRPr lang="en-GB" sz="3200" b="0" dirty="0"/>
          </a:p>
        </p:txBody>
      </p:sp>
      <p:sp>
        <p:nvSpPr>
          <p:cNvPr id="224259" name="Rectangle 3"/>
          <p:cNvSpPr>
            <a:spLocks noGrp="1" noChangeArrowheads="1"/>
          </p:cNvSpPr>
          <p:nvPr>
            <p:ph type="body" idx="1"/>
          </p:nvPr>
        </p:nvSpPr>
        <p:spPr>
          <a:xfrm>
            <a:off x="590798" y="1053664"/>
            <a:ext cx="7649954" cy="4708565"/>
          </a:xfrm>
        </p:spPr>
        <p:txBody>
          <a:bodyPr/>
          <a:lstStyle/>
          <a:p>
            <a:pPr>
              <a:lnSpc>
                <a:spcPct val="90000"/>
              </a:lnSpc>
              <a:buFont typeface="Arial" panose="020B0604020202020204" pitchFamily="34" charset="0"/>
              <a:buChar char="•"/>
            </a:pPr>
            <a:r>
              <a:rPr lang="ja-JP" altLang="en-US" dirty="0" smtClean="0"/>
              <a:t>信頼できるソフトウエアを用いた現状性能の調査</a:t>
            </a:r>
            <a:r>
              <a:rPr lang="en-US" dirty="0" smtClean="0"/>
              <a:t/>
            </a:r>
            <a:br>
              <a:rPr lang="en-US" dirty="0" smtClean="0"/>
            </a:br>
            <a:r>
              <a:rPr lang="ja-JP" altLang="en-US" dirty="0" smtClean="0"/>
              <a:t>例えば　　</a:t>
            </a:r>
            <a:r>
              <a:rPr lang="en-US" dirty="0" smtClean="0"/>
              <a:t>HTRI X-suite, </a:t>
            </a:r>
            <a:r>
              <a:rPr lang="ja-JP" altLang="en-US" dirty="0" smtClean="0"/>
              <a:t>　　</a:t>
            </a:r>
            <a:r>
              <a:rPr lang="en-US" dirty="0" smtClean="0"/>
              <a:t>Aspen EDR</a:t>
            </a:r>
            <a:br>
              <a:rPr lang="en-US" dirty="0" smtClean="0"/>
            </a:br>
            <a:r>
              <a:rPr lang="en-US" dirty="0" smtClean="0"/>
              <a:t/>
            </a:r>
            <a:br>
              <a:rPr lang="en-US" dirty="0" smtClean="0"/>
            </a:br>
            <a:r>
              <a:rPr lang="en-US" dirty="0" smtClean="0"/>
              <a:t/>
            </a:r>
            <a:br>
              <a:rPr lang="en-US" dirty="0" smtClean="0"/>
            </a:br>
            <a:endParaRPr lang="en-US" dirty="0"/>
          </a:p>
          <a:p>
            <a:pPr>
              <a:lnSpc>
                <a:spcPct val="90000"/>
              </a:lnSpc>
            </a:pPr>
            <a:r>
              <a:rPr lang="ja-JP" altLang="en-US" dirty="0" smtClean="0"/>
              <a:t>伝熱抵抗、レイノルズ数、圧力損失、形状変更の可能性を再調査</a:t>
            </a:r>
            <a:r>
              <a:rPr lang="en-US" dirty="0" smtClean="0"/>
              <a:t/>
            </a:r>
            <a:br>
              <a:rPr lang="en-US" dirty="0" smtClean="0"/>
            </a:br>
            <a:endParaRPr lang="en-US" dirty="0" smtClean="0"/>
          </a:p>
          <a:p>
            <a:pPr>
              <a:lnSpc>
                <a:spcPct val="90000"/>
              </a:lnSpc>
            </a:pPr>
            <a:r>
              <a:rPr lang="ja-JP" altLang="en-US" dirty="0" smtClean="0"/>
              <a:t>形状変更の可能性を考慮して、</a:t>
            </a:r>
            <a:r>
              <a:rPr lang="en-US" altLang="ja-JP" dirty="0" smtClean="0"/>
              <a:t>hiTRAN</a:t>
            </a:r>
            <a:r>
              <a:rPr lang="ja-JP" altLang="en-US" dirty="0" smtClean="0"/>
              <a:t>挿入後の伝熱係数と圧力損失を検証</a:t>
            </a:r>
            <a:r>
              <a:rPr lang="en-US" dirty="0" smtClean="0"/>
              <a:t/>
            </a:r>
            <a:br>
              <a:rPr lang="en-US" dirty="0" smtClean="0"/>
            </a:br>
            <a:endParaRPr lang="en-US" dirty="0" smtClean="0"/>
          </a:p>
          <a:p>
            <a:pPr>
              <a:lnSpc>
                <a:spcPct val="90000"/>
              </a:lnSpc>
            </a:pPr>
            <a:r>
              <a:rPr lang="en-US" altLang="ja-JP" dirty="0" smtClean="0"/>
              <a:t>hiTRAN</a:t>
            </a:r>
            <a:r>
              <a:rPr lang="ja-JP" altLang="en-US" dirty="0" smtClean="0"/>
              <a:t>の管側熱伝達係数の効果を総括的性能として評価する</a:t>
            </a:r>
            <a:endParaRPr lang="en-US" dirty="0"/>
          </a:p>
          <a:p>
            <a:pPr>
              <a:lnSpc>
                <a:spcPct val="90000"/>
              </a:lnSpc>
            </a:pPr>
            <a:endParaRPr lang="en-US" dirty="0"/>
          </a:p>
          <a:p>
            <a:pPr>
              <a:lnSpc>
                <a:spcPct val="90000"/>
              </a:lnSpc>
              <a:buFontTx/>
              <a:buNone/>
            </a:pPr>
            <a:endParaRPr lang="en-GB"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1246" y="1732893"/>
            <a:ext cx="2435760" cy="108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8518" y="1940310"/>
            <a:ext cx="34480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48565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G Template">
  <a:themeElements>
    <a:clrScheme name="CG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G Template">
      <a:majorFont>
        <a:latin typeface="Tahoma"/>
        <a:ea typeface=""/>
        <a:cs typeface=""/>
      </a:majorFont>
      <a:minorFont>
        <a:latin typeface="Futuris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2"/>
            </a:solidFill>
            <a:effectLst/>
            <a:latin typeface="Futurist"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2"/>
            </a:solidFill>
            <a:effectLst/>
            <a:latin typeface="Futurist" charset="0"/>
          </a:defRPr>
        </a:defPPr>
      </a:lstStyle>
    </a:lnDef>
  </a:objectDefaults>
  <a:extraClrSchemeLst>
    <a:extraClrScheme>
      <a:clrScheme name="CG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G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G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G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G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G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G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E:\CG-presentation\CG Template.pot</Template>
  <TotalTime>12549</TotalTime>
  <Words>2441</Words>
  <Application>Microsoft Office PowerPoint</Application>
  <PresentationFormat>画面に合わせる (4:3)</PresentationFormat>
  <Paragraphs>268</Paragraphs>
  <Slides>29</Slides>
  <Notes>24</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Futurist</vt:lpstr>
      <vt:lpstr>ＭＳ Ｐゴシック</vt:lpstr>
      <vt:lpstr>Arial</vt:lpstr>
      <vt:lpstr>Cambria Math</vt:lpstr>
      <vt:lpstr>Garamond</vt:lpstr>
      <vt:lpstr>Tahoma</vt:lpstr>
      <vt:lpstr>Times New Roman</vt:lpstr>
      <vt:lpstr>Wingdings</vt:lpstr>
      <vt:lpstr>CG Template</vt:lpstr>
      <vt:lpstr>hiTRANの伝熱促進原理</vt:lpstr>
      <vt:lpstr>既設交換器改造のシナリオ</vt:lpstr>
      <vt:lpstr>1/U=  1/hi+1/ho+wall resistance+fouling</vt:lpstr>
      <vt:lpstr>乱流領域での伝熱促進: 目標とする用途例</vt:lpstr>
      <vt:lpstr>１(single）パス: 温度クロス</vt:lpstr>
      <vt:lpstr>１パス: ２相流の用途</vt:lpstr>
      <vt:lpstr>許容圧力損失または圧損低下の可能な改造</vt:lpstr>
      <vt:lpstr>PowerPoint プレゼンテーション</vt:lpstr>
      <vt:lpstr>確認調査の手法–既設の改造</vt:lpstr>
      <vt:lpstr>HTRIのどこを確認するのか？</vt:lpstr>
      <vt:lpstr>HTRIの何を確認するのか？</vt:lpstr>
      <vt:lpstr>Aspen EDRではどこを確認するのか？</vt:lpstr>
      <vt:lpstr>プラグインした hiTRAN.SP を用い、単相流での最適値を決定</vt:lpstr>
      <vt:lpstr>hiTRAN 情報ボタン</vt:lpstr>
      <vt:lpstr>説明図（層流域）</vt:lpstr>
      <vt:lpstr>説明図（遷移域）</vt:lpstr>
      <vt:lpstr>説明図（乱流域）</vt:lpstr>
      <vt:lpstr>PowerPoint プレゼンテーション</vt:lpstr>
      <vt:lpstr>PowerPoint プレゼンテーション</vt:lpstr>
      <vt:lpstr>汚れ環境下でのより長い運転継続</vt:lpstr>
      <vt:lpstr>PowerPoint プレゼンテーション</vt:lpstr>
      <vt:lpstr>PowerPoint プレゼンテーション</vt:lpstr>
      <vt:lpstr>新規設計製作</vt:lpstr>
      <vt:lpstr>ハイトランの構造と装着</vt:lpstr>
      <vt:lpstr>PowerPoint プレゼンテーション</vt:lpstr>
      <vt:lpstr>注意点: 典型的な好事例ー凝縮</vt:lpstr>
      <vt:lpstr>注意点:リボイラーの典型的事例</vt:lpstr>
      <vt:lpstr>PowerPoint プレゼンテーション</vt:lpstr>
      <vt:lpstr>PowerPoint プレゼンテーション</vt:lpstr>
    </vt:vector>
  </TitlesOfParts>
  <Company>Cal Gavin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 Gavin Presentation</dc:title>
  <dc:subject>Enhancement Technology</dc:subject>
  <dc:creator>Peter Droegemueller</dc:creator>
  <cp:keywords>enhancement, heat transfer</cp:keywords>
  <cp:lastModifiedBy>watanabe</cp:lastModifiedBy>
  <cp:revision>605</cp:revision>
  <dcterms:created xsi:type="dcterms:W3CDTF">2000-10-30T14:09:19Z</dcterms:created>
  <dcterms:modified xsi:type="dcterms:W3CDTF">2016-12-29T05:45:31Z</dcterms:modified>
</cp:coreProperties>
</file>